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87" r:id="rId5"/>
    <p:sldId id="289" r:id="rId6"/>
    <p:sldId id="259" r:id="rId7"/>
    <p:sldId id="288" r:id="rId8"/>
    <p:sldId id="260" r:id="rId9"/>
    <p:sldId id="261" r:id="rId10"/>
    <p:sldId id="292" r:id="rId11"/>
    <p:sldId id="290" r:id="rId12"/>
    <p:sldId id="294" r:id="rId13"/>
    <p:sldId id="29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79" r:id="rId22"/>
    <p:sldId id="280" r:id="rId23"/>
    <p:sldId id="282" r:id="rId24"/>
    <p:sldId id="281" r:id="rId25"/>
    <p:sldId id="270" r:id="rId26"/>
    <p:sldId id="271" r:id="rId27"/>
    <p:sldId id="272" r:id="rId28"/>
    <p:sldId id="273" r:id="rId29"/>
    <p:sldId id="278" r:id="rId30"/>
    <p:sldId id="274" r:id="rId31"/>
    <p:sldId id="275" r:id="rId32"/>
    <p:sldId id="276" r:id="rId33"/>
    <p:sldId id="277" r:id="rId34"/>
    <p:sldId id="269" r:id="rId35"/>
    <p:sldId id="283" r:id="rId36"/>
    <p:sldId id="284" r:id="rId37"/>
    <p:sldId id="285" r:id="rId38"/>
    <p:sldId id="286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99"/>
    <p:restoredTop sz="96612" autoAdjust="0"/>
  </p:normalViewPr>
  <p:slideViewPr>
    <p:cSldViewPr>
      <p:cViewPr varScale="1">
        <p:scale>
          <a:sx n="140" d="100"/>
          <a:sy n="140" d="100"/>
        </p:scale>
        <p:origin x="4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74601-3C15-C849-934A-D3B51362CB3A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E5B1D-BE54-7545-ABE7-B8CCFC976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55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CA864-7BE4-664F-B69A-F275AE58EDDE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D1ED8-3C9F-0749-91CF-4C82F25C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72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may create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D1ED8-3C9F-0749-91CF-4C82F25CEE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2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16556-F221-6B4A-941B-C4D5E89A5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7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8CDB4-73E0-F449-8197-52C89BA2D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1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DF34A-A5BC-3C4A-95B7-3236D14BB8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59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381000"/>
            <a:ext cx="77724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9575" y="6477000"/>
            <a:ext cx="43434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2005 Pearson Addison-Wesley. All rights reserved.</a:t>
            </a:r>
            <a:r>
              <a:rPr lang="en-US" sz="1400">
                <a:solidFill>
                  <a:schemeClr val="tx1"/>
                </a:solidFill>
                <a:latin typeface="Times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629400" y="648652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1–</a:t>
            </a:r>
            <a:fld id="{4309CE2F-5B54-524B-8495-122335E576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8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D3503-C020-CD4B-BF6D-3DAB6B076F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2F09D-1D5D-E640-9131-07ADF02E5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923BF-0F1B-BD4D-9C7C-B519A1AF0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7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F3FB7-4444-5641-9266-5DEED5BD2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8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59828-B2EB-2A4C-A94D-BEA8D363E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3A76C-7820-154F-80CA-E04A29777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7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906BB-6978-DD4D-8858-DAC14037C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6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43C49-99BB-A24A-B791-488380824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8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39D57118-4C32-8A46-AAC1-B8BB30280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/>
          <a:ea typeface="+mj-ea"/>
          <a:cs typeface="Comic Sans M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130425"/>
            <a:ext cx="86868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latin typeface="Comic Sans MS" charset="0"/>
                <a:cs typeface="+mj-cs"/>
              </a:rPr>
              <a:t>Chapter 39</a:t>
            </a:r>
            <a:br>
              <a:rPr lang="en-US" sz="4800" dirty="0">
                <a:latin typeface="Comic Sans MS" charset="0"/>
                <a:cs typeface="+mj-cs"/>
              </a:rPr>
            </a:br>
            <a:r>
              <a:rPr lang="en-US" sz="4800" b="1" dirty="0">
                <a:latin typeface="Comic Sans MS" charset="0"/>
                <a:cs typeface="+mj-cs"/>
              </a:rPr>
              <a:t>File and Directory</a:t>
            </a:r>
            <a:endParaRPr lang="en-US" sz="4000" b="1" dirty="0">
              <a:latin typeface="Comic Sans MS" charset="0"/>
              <a:cs typeface="+mj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Comic Sans MS" charset="0"/>
                <a:cs typeface="+mn-cs"/>
              </a:rPr>
              <a:t>Chien</a:t>
            </a:r>
            <a:r>
              <a:rPr lang="en-US" dirty="0">
                <a:latin typeface="Comic Sans MS" charset="0"/>
                <a:cs typeface="+mn-cs"/>
              </a:rPr>
              <a:t>-Chung </a:t>
            </a:r>
            <a:r>
              <a:rPr lang="en-US" dirty="0" err="1">
                <a:latin typeface="Comic Sans MS" charset="0"/>
                <a:cs typeface="+mn-cs"/>
              </a:rPr>
              <a:t>Shen</a:t>
            </a:r>
            <a:endParaRPr lang="en-US" dirty="0">
              <a:latin typeface="Comic Sans MS" charset="0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latin typeface="Comic Sans MS" charset="0"/>
                <a:cs typeface="+mn-cs"/>
              </a:rPr>
              <a:t>CIS/UD</a:t>
            </a:r>
          </a:p>
          <a:p>
            <a:pPr eaLnBrk="1" hangingPunct="1">
              <a:defRPr/>
            </a:pPr>
            <a:r>
              <a:rPr lang="en-US" b="1" dirty="0" err="1">
                <a:latin typeface="Courier New" charset="0"/>
                <a:cs typeface="+mn-cs"/>
              </a:rPr>
              <a:t>cshen@udel.edu</a:t>
            </a:r>
            <a:endParaRPr lang="en-US" b="1" dirty="0">
              <a:latin typeface="Courier New" charset="0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8E344A-5953-774A-89A7-3745009C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26761" y="-693361"/>
            <a:ext cx="2544762" cy="4541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F1D8C7-57A3-3049-9714-4DE62E8A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59678" y="650521"/>
            <a:ext cx="4425242" cy="3733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47610-5CFE-DD45-9E1C-AF948E8BB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6" y="2748840"/>
            <a:ext cx="4485314" cy="40404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58744E-FEF5-9847-8E9F-F4F0ACA9CCF7}"/>
              </a:ext>
            </a:extLst>
          </p:cNvPr>
          <p:cNvSpPr/>
          <p:nvPr/>
        </p:nvSpPr>
        <p:spPr>
          <a:xfrm>
            <a:off x="589387" y="4586610"/>
            <a:ext cx="1909754" cy="21697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783B85-78F0-0949-BB18-43A5EEC0E4FB}"/>
              </a:ext>
            </a:extLst>
          </p:cNvPr>
          <p:cNvSpPr/>
          <p:nvPr/>
        </p:nvSpPr>
        <p:spPr>
          <a:xfrm>
            <a:off x="1859805" y="2378920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offset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17329-1FC7-4C41-BF72-7F077DA5BE04}"/>
              </a:ext>
            </a:extLst>
          </p:cNvPr>
          <p:cNvSpPr/>
          <p:nvPr/>
        </p:nvSpPr>
        <p:spPr>
          <a:xfrm>
            <a:off x="2538380" y="2193960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94E29C-B329-034F-8DAA-3CAFF03B8649}"/>
              </a:ext>
            </a:extLst>
          </p:cNvPr>
          <p:cNvGrpSpPr/>
          <p:nvPr/>
        </p:nvGrpSpPr>
        <p:grpSpPr>
          <a:xfrm>
            <a:off x="457200" y="3382540"/>
            <a:ext cx="1298753" cy="1686055"/>
            <a:chOff x="457200" y="3382540"/>
            <a:chExt cx="1298753" cy="16860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3E8C3A-7213-E447-A4C0-B08425904FA9}"/>
                </a:ext>
              </a:extLst>
            </p:cNvPr>
            <p:cNvSpPr txBox="1"/>
            <p:nvPr/>
          </p:nvSpPr>
          <p:spPr>
            <a:xfrm>
              <a:off x="457200" y="4730041"/>
              <a:ext cx="12987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per process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4752E9-D958-A949-BB7B-595ACE5EC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000" y="3382540"/>
              <a:ext cx="609602" cy="1386544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D4D67A-64B9-2D40-AC88-13368701A324}"/>
              </a:ext>
            </a:extLst>
          </p:cNvPr>
          <p:cNvGrpSpPr/>
          <p:nvPr/>
        </p:nvGrpSpPr>
        <p:grpSpPr>
          <a:xfrm>
            <a:off x="3281292" y="2435721"/>
            <a:ext cx="2502683" cy="2130343"/>
            <a:chOff x="3281292" y="2435721"/>
            <a:chExt cx="2502683" cy="21303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AB4D7D-604E-BC49-BE1C-EA55987B9CE7}"/>
                </a:ext>
              </a:extLst>
            </p:cNvPr>
            <p:cNvSpPr txBox="1"/>
            <p:nvPr/>
          </p:nvSpPr>
          <p:spPr>
            <a:xfrm>
              <a:off x="3688832" y="2435721"/>
              <a:ext cx="1350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system wide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051FE6-5B88-6A49-8E26-15A5FF1C3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1292" y="2699909"/>
              <a:ext cx="471878" cy="22402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14987EE-7D7A-E341-8224-D9DFD30B4CCE}"/>
                </a:ext>
              </a:extLst>
            </p:cNvPr>
            <p:cNvCxnSpPr/>
            <p:nvPr/>
          </p:nvCxnSpPr>
          <p:spPr>
            <a:xfrm flipH="1" flipV="1">
              <a:off x="3733800" y="3127444"/>
              <a:ext cx="2050175" cy="143862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5B93834-2A82-7841-A28A-C7E1A22CED35}"/>
              </a:ext>
            </a:extLst>
          </p:cNvPr>
          <p:cNvSpPr txBox="1"/>
          <p:nvPr/>
        </p:nvSpPr>
        <p:spPr>
          <a:xfrm>
            <a:off x="3733800" y="2892311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(OFT)</a:t>
            </a:r>
          </a:p>
        </p:txBody>
      </p:sp>
    </p:spTree>
    <p:extLst>
      <p:ext uri="{BB962C8B-B14F-4D97-AF65-F5344CB8AC3E}">
        <p14:creationId xmlns:p14="http://schemas.microsoft.com/office/powerpoint/2010/main" val="348191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C684-94DF-D047-94EF-247DECD4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File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EFB82-79DB-B54E-A827-9878C2243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93" y="1676400"/>
            <a:ext cx="3942607" cy="4525963"/>
          </a:xfrm>
        </p:spPr>
        <p:txBody>
          <a:bodyPr/>
          <a:lstStyle/>
          <a:p>
            <a:r>
              <a:rPr lang="en-US" sz="2200" dirty="0"/>
              <a:t>Each process maintains an array of </a:t>
            </a:r>
            <a:r>
              <a:rPr lang="en-US" sz="2200" b="1" dirty="0"/>
              <a:t>file descriptors</a:t>
            </a:r>
            <a:r>
              <a:rPr lang="en-US" sz="2200" dirty="0"/>
              <a:t>, each of which refers to an entry in the </a:t>
            </a:r>
            <a:r>
              <a:rPr lang="en-US" sz="2200" dirty="0">
                <a:solidFill>
                  <a:srgbClr val="0000FF"/>
                </a:solidFill>
              </a:rPr>
              <a:t>system-wide</a:t>
            </a:r>
            <a:r>
              <a:rPr lang="en-US" sz="2200" dirty="0"/>
              <a:t> </a:t>
            </a:r>
            <a:r>
              <a:rPr lang="en-US" sz="2200" b="1" dirty="0"/>
              <a:t>open file table</a:t>
            </a:r>
          </a:p>
          <a:p>
            <a:r>
              <a:rPr lang="en-US" sz="2200" dirty="0"/>
              <a:t>Each entry in </a:t>
            </a:r>
            <a:r>
              <a:rPr lang="en-US" sz="2200" b="1" dirty="0"/>
              <a:t>open file table</a:t>
            </a:r>
            <a:r>
              <a:rPr lang="en-US" sz="2200" dirty="0"/>
              <a:t> tracks </a:t>
            </a:r>
          </a:p>
          <a:p>
            <a:pPr lvl="1"/>
            <a:r>
              <a:rPr lang="en-US" sz="2000" dirty="0"/>
              <a:t>which underlying file the descriptor refers to</a:t>
            </a:r>
          </a:p>
          <a:p>
            <a:pPr lvl="1"/>
            <a:r>
              <a:rPr lang="en-US" sz="2000" dirty="0"/>
              <a:t>the current offset</a:t>
            </a:r>
          </a:p>
          <a:p>
            <a:pPr lvl="1"/>
            <a:r>
              <a:rPr lang="en-US" sz="2000" dirty="0"/>
              <a:t>other relevant details such as whether the file is readable or writable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7F008A-995B-C74D-8BF3-1C5C2A689B5D}"/>
              </a:ext>
            </a:extLst>
          </p:cNvPr>
          <p:cNvGrpSpPr/>
          <p:nvPr/>
        </p:nvGrpSpPr>
        <p:grpSpPr>
          <a:xfrm>
            <a:off x="4272844" y="1941447"/>
            <a:ext cx="4730008" cy="4260916"/>
            <a:chOff x="4272844" y="1941447"/>
            <a:chExt cx="4730008" cy="42609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D503B8-936E-3641-860B-A4879CA0A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2844" y="1941447"/>
              <a:ext cx="4730008" cy="426091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BC707F-885A-6A48-A9F0-055E8DB1F795}"/>
                </a:ext>
              </a:extLst>
            </p:cNvPr>
            <p:cNvSpPr/>
            <p:nvPr/>
          </p:nvSpPr>
          <p:spPr>
            <a:xfrm>
              <a:off x="4272844" y="3939381"/>
              <a:ext cx="2133600" cy="22098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117784F-4EF1-824A-B149-634E41DEB77B}"/>
              </a:ext>
            </a:extLst>
          </p:cNvPr>
          <p:cNvSpPr txBox="1"/>
          <p:nvPr/>
        </p:nvSpPr>
        <p:spPr>
          <a:xfrm>
            <a:off x="7543800" y="2057400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(OFT)</a:t>
            </a:r>
          </a:p>
        </p:txBody>
      </p:sp>
    </p:spTree>
    <p:extLst>
      <p:ext uri="{BB962C8B-B14F-4D97-AF65-F5344CB8AC3E}">
        <p14:creationId xmlns:p14="http://schemas.microsoft.com/office/powerpoint/2010/main" val="3453929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8EE3-6869-8546-8E1A-CB2D2076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Table Entry and Offset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60BFB-F7EB-9242-A6E5-F91C5ECBA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" y="1428735"/>
            <a:ext cx="4710545" cy="1524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6B1517E-AE0A-2F42-8B44-EFF396FE1DB1}"/>
              </a:ext>
            </a:extLst>
          </p:cNvPr>
          <p:cNvGrpSpPr/>
          <p:nvPr/>
        </p:nvGrpSpPr>
        <p:grpSpPr>
          <a:xfrm>
            <a:off x="457200" y="3166872"/>
            <a:ext cx="8303581" cy="1733535"/>
            <a:chOff x="593324" y="3113997"/>
            <a:chExt cx="8303581" cy="17335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CC23E3-0BE0-5E4D-9A45-35F27CAD3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324" y="3113997"/>
              <a:ext cx="5639767" cy="173353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C000A6-B139-D24D-B86F-CB4BB73F172C}"/>
                </a:ext>
              </a:extLst>
            </p:cNvPr>
            <p:cNvSpPr txBox="1"/>
            <p:nvPr/>
          </p:nvSpPr>
          <p:spPr>
            <a:xfrm>
              <a:off x="6249367" y="3657600"/>
              <a:ext cx="2647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each current offset is updated </a:t>
              </a:r>
              <a:r>
                <a:rPr lang="en-US" b="1" dirty="0">
                  <a:solidFill>
                    <a:srgbClr val="0000FF"/>
                  </a:solidFill>
                </a:rPr>
                <a:t>independently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653496-AF61-8D41-81DA-59EFEE9A0B56}"/>
              </a:ext>
            </a:extLst>
          </p:cNvPr>
          <p:cNvGrpSpPr/>
          <p:nvPr/>
        </p:nvGrpSpPr>
        <p:grpSpPr>
          <a:xfrm>
            <a:off x="894966" y="5181600"/>
            <a:ext cx="8133210" cy="1284303"/>
            <a:chOff x="894966" y="5181600"/>
            <a:chExt cx="8133210" cy="12843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9732B0-B090-3D40-8CD6-B7D949F13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966" y="5181600"/>
              <a:ext cx="5036482" cy="12843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43578B-73CB-8244-8A9D-87E187BBF2A8}"/>
                </a:ext>
              </a:extLst>
            </p:cNvPr>
            <p:cNvSpPr txBox="1"/>
            <p:nvPr/>
          </p:nvSpPr>
          <p:spPr>
            <a:xfrm>
              <a:off x="6056376" y="5791200"/>
              <a:ext cx="2971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 </a:t>
              </a:r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lseek</a:t>
              </a:r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r>
                <a:rPr lang="en-US" dirty="0">
                  <a:latin typeface="Comic Sans MS" panose="030F0902030302020204" pitchFamily="66" charset="0"/>
                  <a:cs typeface="Courier New" panose="02070309020205020404" pitchFamily="49" charset="0"/>
                </a:rPr>
                <a:t> </a:t>
              </a:r>
              <a:r>
                <a:rPr lang="en-US" dirty="0"/>
                <a:t>to reposition current offset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6EB657C-7B30-C645-9DB1-DE158B2C4A33}"/>
              </a:ext>
            </a:extLst>
          </p:cNvPr>
          <p:cNvSpPr txBox="1"/>
          <p:nvPr/>
        </p:nvSpPr>
        <p:spPr>
          <a:xfrm>
            <a:off x="5181600" y="2828318"/>
            <a:ext cx="3719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entries </a:t>
            </a:r>
            <a:r>
              <a:rPr lang="en-US" sz="1600" b="1" dirty="0">
                <a:solidFill>
                  <a:srgbClr val="0000FF"/>
                </a:solidFill>
              </a:rPr>
              <a:t>10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rgbClr val="0000FF"/>
                </a:solidFill>
              </a:rPr>
              <a:t>11</a:t>
            </a:r>
            <a:r>
              <a:rPr lang="en-US" sz="1600" dirty="0"/>
              <a:t> of Open File Table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1DAEB70-2244-384D-AA02-54A1C24D47C6}"/>
              </a:ext>
            </a:extLst>
          </p:cNvPr>
          <p:cNvSpPr/>
          <p:nvPr/>
        </p:nvSpPr>
        <p:spPr>
          <a:xfrm>
            <a:off x="4713504" y="4267200"/>
            <a:ext cx="1306296" cy="22860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C684-94DF-D047-94EF-247DECD4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File Table Entries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C61E7-8562-954D-9AB0-9AEC1A57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524000"/>
            <a:ext cx="4730008" cy="426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E9737-11C5-3D41-856F-AA5AF935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354691"/>
            <a:ext cx="6890058" cy="2503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1EB39E-64BF-AB40-BB87-EBF1FF12DD17}"/>
              </a:ext>
            </a:extLst>
          </p:cNvPr>
          <p:cNvSpPr txBox="1"/>
          <p:nvPr/>
        </p:nvSpPr>
        <p:spPr>
          <a:xfrm>
            <a:off x="449062" y="2277626"/>
            <a:ext cx="2800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./fork-seek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child: offset 10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parent: offset 10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13118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Immediately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File system, </a:t>
            </a:r>
            <a:r>
              <a:rPr lang="en-US" sz="2400" dirty="0">
                <a:solidFill>
                  <a:srgbClr val="0000FF"/>
                </a:solidFill>
              </a:rPr>
              <a:t>for performance reasons</a:t>
            </a:r>
            <a:r>
              <a:rPr lang="en-US" sz="2400" dirty="0"/>
              <a:t>, will </a:t>
            </a:r>
            <a:r>
              <a:rPr lang="en-US" sz="2400" b="1" dirty="0"/>
              <a:t>buffer </a:t>
            </a:r>
            <a:r>
              <a:rPr lang="en-US" sz="2400" dirty="0">
                <a:latin typeface="Courier New"/>
                <a:cs typeface="Courier New"/>
              </a:rPr>
              <a:t>write()’</a:t>
            </a:r>
            <a:r>
              <a:rPr lang="en-US" sz="2400" dirty="0"/>
              <a:t>s </a:t>
            </a:r>
            <a:r>
              <a:rPr lang="en-US" sz="2400" b="1" dirty="0"/>
              <a:t>in memory </a:t>
            </a:r>
            <a:r>
              <a:rPr lang="en-US" sz="2400" dirty="0"/>
              <a:t>for some time (say 5 seconds); at that later point in time, </a:t>
            </a:r>
            <a:r>
              <a:rPr lang="en-US" sz="2400" dirty="0">
                <a:latin typeface="Courier New"/>
                <a:cs typeface="Courier New"/>
              </a:rPr>
              <a:t>write()</a:t>
            </a:r>
            <a:r>
              <a:rPr lang="en-US" sz="2400" dirty="0"/>
              <a:t>(s) will actually be issued to the storage device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00FF"/>
                </a:solidFill>
              </a:rPr>
              <a:t>eventual guarantee</a:t>
            </a:r>
          </a:p>
          <a:p>
            <a:r>
              <a:rPr lang="en-US" sz="2400" b="1" dirty="0" err="1">
                <a:latin typeface="Courier New"/>
                <a:cs typeface="Courier New"/>
              </a:rPr>
              <a:t>fsync</a:t>
            </a:r>
            <a:r>
              <a:rPr lang="en-US" sz="2400" b="1" dirty="0">
                <a:latin typeface="Courier New"/>
                <a:cs typeface="Courier New"/>
              </a:rPr>
              <a:t>(</a:t>
            </a:r>
            <a:r>
              <a:rPr lang="en-US" sz="2400" b="1" dirty="0" err="1">
                <a:latin typeface="Courier New"/>
                <a:cs typeface="Courier New"/>
              </a:rPr>
              <a:t>int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/>
                <a:cs typeface="Courier New"/>
              </a:rPr>
              <a:t>fd</a:t>
            </a:r>
            <a:r>
              <a:rPr lang="en-US" sz="2400" b="1" dirty="0">
                <a:latin typeface="Courier New"/>
                <a:cs typeface="Courier New"/>
              </a:rPr>
              <a:t>)</a:t>
            </a:r>
            <a:r>
              <a:rPr lang="en-US" sz="2400" dirty="0"/>
              <a:t> forces all </a:t>
            </a:r>
            <a:r>
              <a:rPr lang="en-US" sz="2400" b="1" dirty="0"/>
              <a:t>dirty </a:t>
            </a:r>
            <a:r>
              <a:rPr lang="en-US" sz="2400" dirty="0"/>
              <a:t>(i.e., not yet written) data to disk </a:t>
            </a:r>
          </a:p>
          <a:p>
            <a:r>
              <a:rPr lang="en-US" sz="2400" dirty="0"/>
              <a:t>Sometimes, need to </a:t>
            </a:r>
            <a:r>
              <a:rPr lang="en-US" sz="2400" dirty="0" err="1">
                <a:latin typeface="Courier New"/>
                <a:cs typeface="Courier New"/>
              </a:rPr>
              <a:t>fsync</a:t>
            </a:r>
            <a:r>
              <a:rPr lang="en-US" sz="2400" dirty="0">
                <a:latin typeface="Courier New"/>
                <a:cs typeface="Courier New"/>
              </a:rPr>
              <a:t>()</a:t>
            </a:r>
            <a:r>
              <a:rPr lang="en-US" sz="2400" dirty="0"/>
              <a:t> the directory that contains the file foo</a:t>
            </a:r>
          </a:p>
          <a:p>
            <a:pPr lvl="1"/>
            <a:r>
              <a:rPr lang="en-US" sz="2000" dirty="0"/>
              <a:t>ensures not only that </a:t>
            </a:r>
            <a:r>
              <a:rPr lang="en-US" sz="2000" b="1" dirty="0"/>
              <a:t>the file itself </a:t>
            </a:r>
            <a:r>
              <a:rPr lang="en-US" sz="2000" dirty="0"/>
              <a:t>is on disk, but that the file, if newly created, also is durably </a:t>
            </a:r>
            <a:r>
              <a:rPr lang="en-US" sz="2000" b="1" dirty="0"/>
              <a:t>a part of the directory </a:t>
            </a:r>
          </a:p>
          <a:p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86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Courier New"/>
                <a:cs typeface="Courier New"/>
              </a:rPr>
              <a:t>rename(char *old, char *new)</a:t>
            </a:r>
            <a:r>
              <a:rPr lang="en-US" sz="2400" b="1" dirty="0"/>
              <a:t> </a:t>
            </a:r>
            <a:r>
              <a:rPr lang="en-US" sz="2400" dirty="0"/>
              <a:t>is (usually) implemented as an </a:t>
            </a:r>
            <a:r>
              <a:rPr lang="en-US" sz="2400" b="1" dirty="0">
                <a:solidFill>
                  <a:srgbClr val="0000FF"/>
                </a:solidFill>
              </a:rPr>
              <a:t>atomic</a:t>
            </a:r>
            <a:r>
              <a:rPr lang="en-US" sz="2400" b="1" dirty="0"/>
              <a:t> </a:t>
            </a:r>
            <a:r>
              <a:rPr lang="en-US" sz="2400" dirty="0"/>
              <a:t>call with respect to system crashes </a:t>
            </a:r>
          </a:p>
          <a:p>
            <a:pPr lvl="1"/>
            <a:r>
              <a:rPr lang="en-US" sz="2000" dirty="0"/>
              <a:t>if the system crashes during the renaming, the file will either be named the old name or the new name, and no odd in-between state can arise 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800" b="1" dirty="0" err="1">
                <a:latin typeface="Courier New"/>
                <a:cs typeface="Courier New"/>
              </a:rPr>
              <a:t>int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b="1" dirty="0" err="1">
                <a:latin typeface="Courier New"/>
                <a:cs typeface="Courier New"/>
              </a:rPr>
              <a:t>fd</a:t>
            </a:r>
            <a:r>
              <a:rPr lang="en-US" sz="1800" b="1" dirty="0">
                <a:latin typeface="Courier New"/>
                <a:cs typeface="Courier New"/>
              </a:rPr>
              <a:t> = open("</a:t>
            </a:r>
            <a:r>
              <a:rPr lang="en-US" sz="1800" b="1" dirty="0" err="1">
                <a:solidFill>
                  <a:srgbClr val="0000FF"/>
                </a:solidFill>
                <a:latin typeface="Courier New"/>
                <a:cs typeface="Courier New"/>
              </a:rPr>
              <a:t>foo.txt.tmp</a:t>
            </a:r>
            <a:r>
              <a:rPr lang="en-US" sz="1800" b="1" dirty="0">
                <a:latin typeface="Courier New"/>
                <a:cs typeface="Courier New"/>
              </a:rPr>
              <a:t>", O_WRONLY|O_CREAT|O_TRUNC); write(</a:t>
            </a:r>
            <a:r>
              <a:rPr lang="en-US" sz="1800" b="1" dirty="0" err="1">
                <a:latin typeface="Courier New"/>
                <a:cs typeface="Courier New"/>
              </a:rPr>
              <a:t>fd</a:t>
            </a:r>
            <a:r>
              <a:rPr lang="en-US" sz="1800" b="1" dirty="0">
                <a:latin typeface="Courier New"/>
                <a:cs typeface="Courier New"/>
              </a:rPr>
              <a:t>, buffer, size); // write out new version of file </a:t>
            </a:r>
            <a:r>
              <a:rPr lang="en-US" sz="1800" b="1" dirty="0" err="1">
                <a:latin typeface="Courier New"/>
                <a:cs typeface="Courier New"/>
              </a:rPr>
              <a:t>fsync</a:t>
            </a:r>
            <a:r>
              <a:rPr lang="en-US" sz="1800" b="1" dirty="0">
                <a:latin typeface="Courier New"/>
                <a:cs typeface="Courier New"/>
              </a:rPr>
              <a:t>(</a:t>
            </a:r>
            <a:r>
              <a:rPr lang="en-US" sz="1800" b="1" dirty="0" err="1">
                <a:latin typeface="Courier New"/>
                <a:cs typeface="Courier New"/>
              </a:rPr>
              <a:t>fd</a:t>
            </a:r>
            <a:r>
              <a:rPr lang="en-US" sz="1800" b="1" dirty="0">
                <a:latin typeface="Courier New"/>
                <a:cs typeface="Courier New"/>
              </a:rPr>
              <a:t>);</a:t>
            </a:r>
            <a:br>
              <a:rPr lang="en-US" sz="1800" b="1" dirty="0">
                <a:latin typeface="Courier New"/>
                <a:cs typeface="Courier New"/>
              </a:rPr>
            </a:br>
            <a:r>
              <a:rPr lang="en-US" sz="1800" b="1" dirty="0">
                <a:latin typeface="Courier New"/>
                <a:cs typeface="Courier New"/>
              </a:rPr>
              <a:t>close(</a:t>
            </a:r>
            <a:r>
              <a:rPr lang="en-US" sz="1800" b="1" dirty="0" err="1">
                <a:latin typeface="Courier New"/>
                <a:cs typeface="Courier New"/>
              </a:rPr>
              <a:t>fd</a:t>
            </a:r>
            <a:r>
              <a:rPr lang="en-US" sz="1800" b="1" dirty="0">
                <a:latin typeface="Courier New"/>
                <a:cs typeface="Courier New"/>
              </a:rPr>
              <a:t>);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rename("</a:t>
            </a:r>
            <a:r>
              <a:rPr lang="en-US" sz="1800" b="1" dirty="0" err="1">
                <a:latin typeface="Courier New"/>
                <a:cs typeface="Courier New"/>
              </a:rPr>
              <a:t>foo.txt.tmp</a:t>
            </a:r>
            <a:r>
              <a:rPr lang="en-US" sz="1800" b="1" dirty="0">
                <a:latin typeface="Courier New"/>
                <a:cs typeface="Courier New"/>
              </a:rPr>
              <a:t>", "</a:t>
            </a:r>
            <a:r>
              <a:rPr lang="en-US" sz="1800" b="1" dirty="0" err="1">
                <a:latin typeface="Courier New"/>
                <a:cs typeface="Courier New"/>
              </a:rPr>
              <a:t>foo.txt</a:t>
            </a:r>
            <a:r>
              <a:rPr lang="en-US" sz="1800" b="1" dirty="0">
                <a:latin typeface="Courier New"/>
                <a:cs typeface="Courier New"/>
              </a:rPr>
              <a:t>"); 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20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4187A9B-4915-3A48-BCEC-3DB8B9E03C3B}"/>
              </a:ext>
            </a:extLst>
          </p:cNvPr>
          <p:cNvGrpSpPr/>
          <p:nvPr/>
        </p:nvGrpSpPr>
        <p:grpSpPr>
          <a:xfrm>
            <a:off x="76200" y="3028950"/>
            <a:ext cx="7896532" cy="3810000"/>
            <a:chOff x="214466" y="2438400"/>
            <a:chExt cx="7896532" cy="3810000"/>
          </a:xfrm>
        </p:grpSpPr>
        <p:sp>
          <p:nvSpPr>
            <p:cNvPr id="6" name="Rounded Rectangle 5"/>
            <p:cNvSpPr/>
            <p:nvPr/>
          </p:nvSpPr>
          <p:spPr>
            <a:xfrm>
              <a:off x="3952875" y="3480593"/>
              <a:ext cx="2667000" cy="2746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952875" y="2956719"/>
              <a:ext cx="1600200" cy="3048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66" y="2438400"/>
              <a:ext cx="7896532" cy="3810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Info about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/>
          <a:lstStyle/>
          <a:p>
            <a:r>
              <a:rPr lang="en-US" sz="2200" dirty="0"/>
              <a:t>File system keep </a:t>
            </a:r>
            <a:r>
              <a:rPr lang="en-US" sz="2200" b="1" dirty="0"/>
              <a:t>information,</a:t>
            </a:r>
            <a:r>
              <a:rPr lang="en-US" sz="2200" dirty="0"/>
              <a:t> termed </a:t>
            </a:r>
            <a:r>
              <a:rPr lang="en-US" sz="2200" b="1" dirty="0">
                <a:solidFill>
                  <a:srgbClr val="0000FF"/>
                </a:solidFill>
              </a:rPr>
              <a:t>metadata</a:t>
            </a:r>
            <a:r>
              <a:rPr lang="en-US" sz="2200" dirty="0"/>
              <a:t>, about each file</a:t>
            </a:r>
          </a:p>
          <a:p>
            <a:r>
              <a:rPr lang="en-US" sz="2200" dirty="0"/>
              <a:t>Obtain metadata for each file via </a:t>
            </a:r>
            <a:r>
              <a:rPr lang="en-US" sz="2200" b="1" dirty="0">
                <a:latin typeface="Courier New"/>
                <a:cs typeface="Courier New"/>
              </a:rPr>
              <a:t>stat()</a:t>
            </a:r>
            <a:r>
              <a:rPr lang="en-US" sz="2200" dirty="0"/>
              <a:t> or </a:t>
            </a:r>
            <a:r>
              <a:rPr lang="en-US" sz="2200" b="1" dirty="0" err="1">
                <a:latin typeface="Courier New"/>
                <a:cs typeface="Courier New"/>
              </a:rPr>
              <a:t>fstat</a:t>
            </a:r>
            <a:r>
              <a:rPr lang="en-US" sz="2200" b="1" dirty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endParaRPr lang="en-US" sz="1400" b="1" dirty="0">
              <a:latin typeface="Courier New"/>
              <a:cs typeface="Courier Ne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63477-98C1-1648-854D-5B0E9C75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58675" y="729425"/>
            <a:ext cx="1984284" cy="30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18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Info about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[cisc361:/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cshen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/361 1077] echo hello &gt; foo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[cisc361:/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cshen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/361 1078] more foo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[cisc361:/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cshen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/361 1079] stat foo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File: 'foo'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 Size: 6         Blocks: 3          IO Block: 1048576 regular file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Device: 29h/41d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73985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      Links: 1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Access: (0664/-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-r--) 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( 4157/  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cshen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 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( 4157/  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cshen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Access: 2018-12-02 23:06:59.243498589 -0400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Modify: 2018-12-02 23:08:42.979511362 -0400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Change: 2018-12-02 23:08:42.979511362 -0400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Birth: -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[cisc361:/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cshen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/361 1080] ls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foo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73985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foo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[cisc361:/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cshen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/361 1081] 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r>
              <a:rPr lang="en-US" sz="2400" dirty="0"/>
              <a:t>All info of each file is stored in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b="1" dirty="0" err="1">
                <a:solidFill>
                  <a:srgbClr val="0000FF"/>
                </a:solidFill>
              </a:rPr>
              <a:t>inode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(persistent) structure</a:t>
            </a:r>
          </a:p>
        </p:txBody>
      </p:sp>
    </p:spTree>
    <p:extLst>
      <p:ext uri="{BB962C8B-B14F-4D97-AF65-F5344CB8AC3E}">
        <p14:creationId xmlns:p14="http://schemas.microsoft.com/office/powerpoint/2010/main" val="51040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What system call does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400" dirty="0"/>
              <a:t> use to remove a file?</a:t>
            </a:r>
          </a:p>
          <a:p>
            <a:pPr marL="0" indent="0">
              <a:buNone/>
            </a:pPr>
            <a:r>
              <a:rPr lang="en-US" sz="2400" b="1" dirty="0"/>
              <a:t>Trace</a:t>
            </a:r>
            <a:r>
              <a:rPr lang="en-US" sz="2400" dirty="0"/>
              <a:t> system calls made by program (command)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/>
              <a:t>On Linux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&gt; </a:t>
            </a:r>
            <a:r>
              <a:rPr lang="en-US" sz="2000" dirty="0" err="1">
                <a:latin typeface="Courier New"/>
                <a:cs typeface="Courier New"/>
              </a:rPr>
              <a:t>strace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rm</a:t>
            </a:r>
            <a:r>
              <a:rPr lang="en-US" sz="2000" dirty="0">
                <a:latin typeface="Courier New"/>
                <a:cs typeface="Courier New"/>
              </a:rPr>
              <a:t> foo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…</a:t>
            </a:r>
          </a:p>
          <a:p>
            <a:pPr marL="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unlinkat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AT_FDCWD, </a:t>
            </a:r>
            <a:r>
              <a:rPr lang="en-US" sz="2000" dirty="0">
                <a:latin typeface="Courier New"/>
                <a:cs typeface="Courier New"/>
              </a:rPr>
              <a:t>“foo”, 0)     = 0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…</a:t>
            </a:r>
          </a:p>
          <a:p>
            <a:pPr marL="0" indent="0">
              <a:buNone/>
            </a:pPr>
            <a:r>
              <a:rPr lang="en-US" sz="2000" b="1" dirty="0"/>
              <a:t> </a:t>
            </a:r>
            <a:endParaRPr lang="en-US" sz="2000" b="1" dirty="0">
              <a:latin typeface="Courier New"/>
              <a:cs typeface="Courier New"/>
            </a:endParaRPr>
          </a:p>
          <a:p>
            <a:r>
              <a:rPr lang="en-US" sz="2000" b="1" dirty="0">
                <a:latin typeface="Courier New"/>
                <a:cs typeface="Courier New"/>
              </a:rPr>
              <a:t>unlink()</a:t>
            </a:r>
            <a:r>
              <a:rPr lang="en-US" sz="2000" b="1" dirty="0">
                <a:latin typeface="Comic Sans MS" panose="030F0902030302020204" pitchFamily="66" charset="0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unlinkat</a:t>
            </a:r>
            <a:r>
              <a:rPr lang="en-US" sz="2000" b="1" dirty="0">
                <a:latin typeface="Courier New"/>
                <a:cs typeface="Courier New"/>
              </a:rPr>
              <a:t>()</a:t>
            </a:r>
            <a:r>
              <a:rPr lang="en-US" sz="2000" b="1" dirty="0"/>
              <a:t> </a:t>
            </a:r>
            <a:r>
              <a:rPr lang="en-US" sz="2000" dirty="0"/>
              <a:t>takes the name of the file to be removed, and returns zero upon success </a:t>
            </a:r>
          </a:p>
        </p:txBody>
      </p:sp>
    </p:spTree>
    <p:extLst>
      <p:ext uri="{BB962C8B-B14F-4D97-AF65-F5344CB8AC3E}">
        <p14:creationId xmlns:p14="http://schemas.microsoft.com/office/powerpoint/2010/main" val="85469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Make/Read/Delete  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Directory-related system calls to make, read, delete directories</a:t>
            </a:r>
          </a:p>
          <a:p>
            <a:r>
              <a:rPr lang="en-US" dirty="0"/>
              <a:t>Can </a:t>
            </a:r>
            <a:r>
              <a:rPr lang="en-US" b="1" dirty="0"/>
              <a:t>never</a:t>
            </a:r>
            <a:r>
              <a:rPr lang="en-US" dirty="0"/>
              <a:t> write to a directory directly</a:t>
            </a:r>
          </a:p>
        </p:txBody>
      </p:sp>
    </p:spTree>
    <p:extLst>
      <p:ext uri="{BB962C8B-B14F-4D97-AF65-F5344CB8AC3E}">
        <p14:creationId xmlns:p14="http://schemas.microsoft.com/office/powerpoint/2010/main" val="211679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800" dirty="0">
                <a:latin typeface="Comic Sans MS" charset="0"/>
                <a:cs typeface="+mj-cs"/>
              </a:rPr>
              <a:t>OS Abstractions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/>
              <a:t>Allow a program to run as if it is in its own </a:t>
            </a:r>
            <a:r>
              <a:rPr lang="en-US" sz="2400" b="1" dirty="0"/>
              <a:t>private</a:t>
            </a:r>
            <a:r>
              <a:rPr lang="en-US" sz="2400" dirty="0"/>
              <a:t>, </a:t>
            </a:r>
            <a:r>
              <a:rPr lang="en-US" sz="2400" b="1" dirty="0"/>
              <a:t>isolated</a:t>
            </a:r>
            <a:r>
              <a:rPr lang="en-US" sz="2400" dirty="0"/>
              <a:t> world (own CPU and memory)</a:t>
            </a:r>
          </a:p>
          <a:p>
            <a:pPr lvl="1" eaLnBrk="1" hangingPunct="1">
              <a:defRPr/>
            </a:pPr>
            <a:r>
              <a:rPr lang="en-US" sz="2200" b="1" dirty="0">
                <a:solidFill>
                  <a:srgbClr val="0000FF"/>
                </a:solidFill>
                <a:latin typeface="Comic Sans MS" charset="0"/>
              </a:rPr>
              <a:t>process</a:t>
            </a:r>
            <a:r>
              <a:rPr lang="en-US" sz="2200" dirty="0">
                <a:solidFill>
                  <a:srgbClr val="000000"/>
                </a:solidFill>
                <a:latin typeface="Comic Sans MS" charset="0"/>
              </a:rPr>
              <a:t>: </a:t>
            </a:r>
            <a:r>
              <a:rPr lang="en-US" sz="2200" dirty="0"/>
              <a:t>virtualizing </a:t>
            </a:r>
            <a:r>
              <a:rPr lang="en-US" sz="2200" b="1" dirty="0"/>
              <a:t>CPU</a:t>
            </a:r>
          </a:p>
          <a:p>
            <a:pPr lvl="1" eaLnBrk="1" hangingPunct="1">
              <a:defRPr/>
            </a:pPr>
            <a:r>
              <a:rPr lang="en-US" sz="2200" b="1" dirty="0">
                <a:solidFill>
                  <a:srgbClr val="0000FF"/>
                </a:solidFill>
              </a:rPr>
              <a:t>address space</a:t>
            </a:r>
            <a:r>
              <a:rPr lang="en-US" sz="2200" dirty="0"/>
              <a:t>: virtualizing </a:t>
            </a:r>
            <a:r>
              <a:rPr lang="en-US" sz="2200" b="1" dirty="0"/>
              <a:t>memory</a:t>
            </a:r>
            <a:r>
              <a:rPr lang="en-US" sz="2200" dirty="0"/>
              <a:t> </a:t>
            </a:r>
          </a:p>
          <a:p>
            <a:pPr eaLnBrk="1" hangingPunct="1">
              <a:defRPr/>
            </a:pPr>
            <a:r>
              <a:rPr lang="en-US" sz="2400" b="1" dirty="0">
                <a:solidFill>
                  <a:srgbClr val="0000FF"/>
                </a:solidFill>
              </a:rPr>
              <a:t>Persistent storage</a:t>
            </a:r>
            <a:r>
              <a:rPr lang="en-US" sz="2400" dirty="0"/>
              <a:t>: hard disk and solid-state drive (SSD)</a:t>
            </a:r>
          </a:p>
          <a:p>
            <a:pPr eaLnBrk="1" hangingPunct="1">
              <a:defRPr/>
            </a:pPr>
            <a:r>
              <a:rPr lang="en-US" sz="2400" dirty="0"/>
              <a:t>Big question: </a:t>
            </a:r>
            <a:r>
              <a:rPr lang="en-US" sz="2400" b="1" dirty="0">
                <a:solidFill>
                  <a:srgbClr val="0000FF"/>
                </a:solidFill>
              </a:rPr>
              <a:t>how to manage persistent devices</a:t>
            </a:r>
          </a:p>
          <a:p>
            <a:pPr eaLnBrk="1" hangingPunct="1">
              <a:defRPr/>
            </a:pPr>
            <a:r>
              <a:rPr lang="en-US" sz="2400" dirty="0"/>
              <a:t>Two goals of managing persistent data:</a:t>
            </a:r>
          </a:p>
          <a:p>
            <a:pPr lvl="1" eaLnBrk="1" hangingPunct="1">
              <a:defRPr/>
            </a:pPr>
            <a:r>
              <a:rPr lang="en-US" sz="2200" dirty="0"/>
              <a:t>improving performance</a:t>
            </a:r>
          </a:p>
          <a:p>
            <a:pPr lvl="1" eaLnBrk="1" hangingPunct="1">
              <a:defRPr/>
            </a:pPr>
            <a:r>
              <a:rPr lang="en-US" sz="2200" dirty="0"/>
              <a:t>improving reliability</a:t>
            </a:r>
          </a:p>
          <a:p>
            <a:pPr eaLnBrk="1" hangingPunct="1">
              <a:defRPr/>
            </a:pPr>
            <a:r>
              <a:rPr lang="en-US" sz="2400" b="1" dirty="0">
                <a:solidFill>
                  <a:srgbClr val="0000FF"/>
                </a:solidFill>
              </a:rPr>
              <a:t>Abstractions of storage?</a:t>
            </a:r>
          </a:p>
          <a:p>
            <a:pPr lvl="1" eaLnBrk="1" hangingPunct="1">
              <a:defRPr/>
            </a:pPr>
            <a:r>
              <a:rPr lang="en-US" sz="2200" b="1" dirty="0">
                <a:solidFill>
                  <a:srgbClr val="0000FF"/>
                </a:solidFill>
              </a:rPr>
              <a:t>file </a:t>
            </a:r>
            <a:r>
              <a:rPr lang="en-US" sz="2200" dirty="0"/>
              <a:t>and</a:t>
            </a:r>
            <a:r>
              <a:rPr lang="en-US" sz="2200" b="1" dirty="0">
                <a:solidFill>
                  <a:srgbClr val="0000FF"/>
                </a:solidFill>
              </a:rPr>
              <a:t> directory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endParaRPr lang="en-US" dirty="0">
              <a:solidFill>
                <a:srgbClr val="0000FF"/>
              </a:solidFill>
              <a:latin typeface="Comic Sans MS" charset="0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260F61-1950-B849-831F-0F29C9593109}"/>
              </a:ext>
            </a:extLst>
          </p:cNvPr>
          <p:cNvGrpSpPr/>
          <p:nvPr/>
        </p:nvGrpSpPr>
        <p:grpSpPr>
          <a:xfrm>
            <a:off x="5630037" y="4824403"/>
            <a:ext cx="3056763" cy="2006102"/>
            <a:chOff x="5858637" y="5034460"/>
            <a:chExt cx="2376222" cy="1364670"/>
          </a:xfrm>
        </p:grpSpPr>
        <p:pic>
          <p:nvPicPr>
            <p:cNvPr id="4" name="Picture 8" descr="Image result for images of disk">
              <a:extLst>
                <a:ext uri="{FF2B5EF4-FFF2-40B4-BE49-F238E27FC236}">
                  <a16:creationId xmlns:a16="http://schemas.microsoft.com/office/drawing/2014/main" id="{CFCC0109-F606-3044-B723-D78B0F155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8637" y="5034460"/>
              <a:ext cx="1364670" cy="1364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Related image">
              <a:extLst>
                <a:ext uri="{FF2B5EF4-FFF2-40B4-BE49-F238E27FC236}">
                  <a16:creationId xmlns:a16="http://schemas.microsoft.com/office/drawing/2014/main" id="{2053BEB3-FA68-5846-9EB7-FDB6E4EA3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5181600"/>
              <a:ext cx="1072059" cy="1072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sz="2400" dirty="0"/>
              <a:t>Why removing a file is performed via </a:t>
            </a:r>
            <a:r>
              <a:rPr lang="en-US" sz="2400" dirty="0">
                <a:latin typeface="Courier New"/>
                <a:cs typeface="Courier New"/>
              </a:rPr>
              <a:t>unlink()</a:t>
            </a:r>
            <a:r>
              <a:rPr lang="en-US" sz="2400" dirty="0"/>
              <a:t> ?</a:t>
            </a:r>
          </a:p>
          <a:p>
            <a:r>
              <a:rPr lang="en-US" sz="2400" dirty="0">
                <a:latin typeface="Courier New"/>
                <a:cs typeface="Courier New"/>
              </a:rPr>
              <a:t>link(</a:t>
            </a:r>
            <a:r>
              <a:rPr lang="en-US" sz="2400" dirty="0" err="1">
                <a:latin typeface="Courier New"/>
                <a:cs typeface="Courier New"/>
              </a:rPr>
              <a:t>const</a:t>
            </a:r>
            <a:r>
              <a:rPr lang="en-US" sz="2400" dirty="0">
                <a:latin typeface="Courier New"/>
                <a:cs typeface="Courier New"/>
              </a:rPr>
              <a:t> char *existing, </a:t>
            </a:r>
            <a:r>
              <a:rPr lang="en-US" sz="2400" dirty="0" err="1">
                <a:latin typeface="Courier New"/>
                <a:cs typeface="Courier New"/>
              </a:rPr>
              <a:t>const</a:t>
            </a:r>
            <a:r>
              <a:rPr lang="en-US" sz="2400" dirty="0">
                <a:latin typeface="Courier New"/>
                <a:cs typeface="Courier New"/>
              </a:rPr>
              <a:t> char *new)</a:t>
            </a:r>
            <a:r>
              <a:rPr lang="en-US" sz="2400" b="1" dirty="0"/>
              <a:t> </a:t>
            </a:r>
          </a:p>
          <a:p>
            <a:pPr lvl="1"/>
            <a:r>
              <a:rPr lang="en-US" sz="2000" dirty="0"/>
              <a:t>takes two arguments, an old pathname and a new one; when you “link” a new file name to an old one, you essentially </a:t>
            </a:r>
            <a:r>
              <a:rPr lang="en-US" sz="2000" b="1" dirty="0">
                <a:solidFill>
                  <a:srgbClr val="0000FF"/>
                </a:solidFill>
              </a:rPr>
              <a:t>create another name to refer to the same file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in the directory</a:t>
            </a:r>
            <a:endParaRPr lang="en-US" sz="20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prompt&gt; echo hello &gt; file 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prompt&gt; cat file</a:t>
            </a:r>
            <a:br>
              <a:rPr lang="en-US" sz="1600" b="1" dirty="0">
                <a:latin typeface="Courier New"/>
                <a:cs typeface="Courier New"/>
              </a:rPr>
            </a:br>
            <a:r>
              <a:rPr lang="en-US" sz="1600" b="1" dirty="0">
                <a:latin typeface="Courier New"/>
                <a:cs typeface="Courier New"/>
              </a:rPr>
              <a:t>hello</a:t>
            </a:r>
            <a:br>
              <a:rPr lang="en-US" sz="1600" b="1" dirty="0">
                <a:latin typeface="Courier New"/>
                <a:cs typeface="Courier New"/>
              </a:rPr>
            </a:br>
            <a:r>
              <a:rPr lang="en-US" sz="1600" b="1" dirty="0">
                <a:latin typeface="Courier New"/>
                <a:cs typeface="Courier New"/>
              </a:rPr>
              <a:t>prompt&gt; </a:t>
            </a:r>
            <a:r>
              <a:rPr lang="en-US" sz="1600" b="1" dirty="0" err="1">
                <a:latin typeface="Courier New"/>
                <a:cs typeface="Courier New"/>
              </a:rPr>
              <a:t>ln</a:t>
            </a:r>
            <a:r>
              <a:rPr lang="en-US" sz="1600" b="1" dirty="0">
                <a:latin typeface="Courier New"/>
                <a:cs typeface="Courier New"/>
              </a:rPr>
              <a:t> file file2   // link old new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prompt&gt; cat file2 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hello 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prompt&gt; </a:t>
            </a:r>
            <a:r>
              <a:rPr lang="en-US" sz="1600" b="1" dirty="0" err="1">
                <a:latin typeface="Courier New"/>
                <a:cs typeface="Courier New"/>
              </a:rPr>
              <a:t>ls</a:t>
            </a:r>
            <a:r>
              <a:rPr lang="en-US" sz="1600" b="1" dirty="0">
                <a:latin typeface="Courier New"/>
                <a:cs typeface="Courier New"/>
              </a:rPr>
              <a:t> -</a:t>
            </a:r>
            <a:r>
              <a:rPr lang="en-US" sz="1600" b="1" dirty="0" err="1">
                <a:latin typeface="Courier New"/>
                <a:cs typeface="Courier New"/>
              </a:rPr>
              <a:t>ial</a:t>
            </a:r>
            <a:r>
              <a:rPr lang="en-US" sz="1600" b="1" dirty="0">
                <a:latin typeface="Courier New"/>
                <a:cs typeface="Courier New"/>
              </a:rPr>
              <a:t> file file2</a:t>
            </a:r>
          </a:p>
          <a:p>
            <a:pPr marL="0" indent="0">
              <a:buNone/>
            </a:pPr>
            <a:r>
              <a:rPr lang="hu-HU" sz="1600" b="1" dirty="0">
                <a:latin typeface="Courier New"/>
                <a:cs typeface="Courier New"/>
              </a:rPr>
              <a:t>61696 -rw-r--r--  2 cshen cshen 6 2016-05-13 09:52 file</a:t>
            </a:r>
          </a:p>
          <a:p>
            <a:pPr marL="0" indent="0">
              <a:buNone/>
            </a:pPr>
            <a:r>
              <a:rPr lang="hu-HU" sz="1600" b="1" dirty="0">
                <a:latin typeface="Courier New"/>
                <a:cs typeface="Courier New"/>
              </a:rPr>
              <a:t>61696 -rw-r--r--  2 cshen cshen 6 2016-05-13 09:52 file2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FF"/>
                </a:solidFill>
              </a:rPr>
              <a:t>but refer it to the same </a:t>
            </a:r>
            <a:r>
              <a:rPr lang="en-US" sz="2000" b="1" dirty="0" err="1">
                <a:solidFill>
                  <a:srgbClr val="0000FF"/>
                </a:solidFill>
              </a:rPr>
              <a:t>inode</a:t>
            </a:r>
            <a:r>
              <a:rPr lang="en-US" sz="2000" b="1" dirty="0">
                <a:solidFill>
                  <a:srgbClr val="0000FF"/>
                </a:solidFill>
              </a:rPr>
              <a:t> number</a:t>
            </a:r>
          </a:p>
        </p:txBody>
      </p:sp>
    </p:spTree>
    <p:extLst>
      <p:ext uri="{BB962C8B-B14F-4D97-AF65-F5344CB8AC3E}">
        <p14:creationId xmlns:p14="http://schemas.microsoft.com/office/powerpoint/2010/main" val="332359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Creating a file really does </a:t>
            </a:r>
            <a:r>
              <a:rPr lang="en-US" sz="2000" b="1" dirty="0"/>
              <a:t>two</a:t>
            </a:r>
            <a:r>
              <a:rPr lang="en-US" sz="2000" i="1" dirty="0"/>
              <a:t> </a:t>
            </a:r>
            <a:r>
              <a:rPr lang="en-US" sz="2000" dirty="0"/>
              <a:t>things</a:t>
            </a:r>
          </a:p>
          <a:p>
            <a:r>
              <a:rPr lang="en-US" sz="2000" dirty="0"/>
              <a:t>making a </a:t>
            </a:r>
            <a:r>
              <a:rPr lang="en-US" sz="2000" b="1" dirty="0" err="1">
                <a:solidFill>
                  <a:srgbClr val="0000FF"/>
                </a:solidFill>
              </a:rPr>
              <a:t>inode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that will track virtually all relevant information about the file, including its size, where its blocks are on disk, </a:t>
            </a:r>
            <a:r>
              <a:rPr lang="en-US" sz="2000" i="1" dirty="0"/>
              <a:t>etc</a:t>
            </a:r>
            <a:r>
              <a:rPr lang="en-US" sz="2000" dirty="0"/>
              <a:t>.</a:t>
            </a:r>
          </a:p>
          <a:p>
            <a:r>
              <a:rPr lang="en-US" sz="2000" dirty="0"/>
              <a:t>linking</a:t>
            </a:r>
            <a:r>
              <a:rPr lang="en-US" sz="2000" i="1" dirty="0"/>
              <a:t> </a:t>
            </a:r>
            <a:r>
              <a:rPr lang="en-US" sz="2000" dirty="0"/>
              <a:t>a human-readable </a:t>
            </a:r>
            <a:r>
              <a:rPr lang="en-US" sz="2000" b="1" dirty="0">
                <a:solidFill>
                  <a:srgbClr val="0000FF"/>
                </a:solidFill>
              </a:rPr>
              <a:t>name</a:t>
            </a:r>
            <a:r>
              <a:rPr lang="en-US" sz="2000" dirty="0"/>
              <a:t> to that file, and putting that link into a directory </a:t>
            </a:r>
          </a:p>
          <a:p>
            <a:pPr marL="0" indent="0">
              <a:buNone/>
            </a:pPr>
            <a:r>
              <a:rPr lang="en-US" sz="2000" dirty="0"/>
              <a:t>After creating a </a:t>
            </a:r>
            <a:r>
              <a:rPr lang="en-US" sz="2000" b="1" dirty="0"/>
              <a:t>hard link </a:t>
            </a:r>
            <a:r>
              <a:rPr lang="en-US" sz="2000" dirty="0"/>
              <a:t>to a file, to the file system, there is no difference between the original file name (file) and the newly created file name (file2); indeed, they are both just </a:t>
            </a:r>
            <a:r>
              <a:rPr lang="en-US" sz="2000" b="1" dirty="0">
                <a:solidFill>
                  <a:srgbClr val="0000FF"/>
                </a:solidFill>
              </a:rPr>
              <a:t>links</a:t>
            </a:r>
            <a:r>
              <a:rPr lang="en-US" sz="2000" dirty="0">
                <a:solidFill>
                  <a:srgbClr val="0000FF"/>
                </a:solidFill>
              </a:rPr>
              <a:t> to the underlying metadata</a:t>
            </a:r>
            <a:r>
              <a:rPr lang="en-US" sz="2000" dirty="0"/>
              <a:t> about the file, which is found in </a:t>
            </a:r>
            <a:r>
              <a:rPr lang="en-US" sz="2000" dirty="0" err="1"/>
              <a:t>inode</a:t>
            </a:r>
            <a:r>
              <a:rPr lang="en-US" sz="2000" dirty="0"/>
              <a:t> number 61696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00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When file system unlinks file, it checks a </a:t>
            </a:r>
            <a:r>
              <a:rPr lang="en-US" sz="2000" b="1" dirty="0"/>
              <a:t>reference count </a:t>
            </a:r>
            <a:r>
              <a:rPr lang="en-US" sz="2000" dirty="0"/>
              <a:t>within the associated </a:t>
            </a:r>
            <a:r>
              <a:rPr lang="en-US" sz="2000" dirty="0" err="1"/>
              <a:t>inode</a:t>
            </a:r>
            <a:r>
              <a:rPr lang="en-US" sz="2000" dirty="0"/>
              <a:t>  </a:t>
            </a:r>
          </a:p>
          <a:p>
            <a:r>
              <a:rPr lang="en-US" sz="2000" dirty="0"/>
              <a:t>This reference (link) count allows file system to track how many different file names have been linked to this particular </a:t>
            </a:r>
            <a:r>
              <a:rPr lang="en-US" sz="2000" dirty="0" err="1"/>
              <a:t>inode</a:t>
            </a:r>
            <a:endParaRPr lang="en-US" sz="2000" dirty="0"/>
          </a:p>
          <a:p>
            <a:r>
              <a:rPr lang="en-US" sz="2000" dirty="0"/>
              <a:t>When unlink() is called, it removes the “link” between the human-readable name (the file that is being deleted) to the given </a:t>
            </a:r>
            <a:r>
              <a:rPr lang="en-US" sz="2000" dirty="0" err="1"/>
              <a:t>inode</a:t>
            </a:r>
            <a:r>
              <a:rPr lang="en-US" sz="2000" dirty="0"/>
              <a:t> and decrements the reference count</a:t>
            </a:r>
          </a:p>
          <a:p>
            <a:r>
              <a:rPr lang="en-US" sz="2000" dirty="0"/>
              <a:t>only when the reference count reaches zero does the file system also free the </a:t>
            </a:r>
            <a:r>
              <a:rPr lang="en-US" sz="2000" dirty="0" err="1"/>
              <a:t>inode</a:t>
            </a:r>
            <a:r>
              <a:rPr lang="en-US" sz="2000" dirty="0"/>
              <a:t> and related data blocks, and thus truly “delete” the file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27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(Soft)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links have limitations</a:t>
            </a:r>
          </a:p>
          <a:p>
            <a:pPr lvl="1"/>
            <a:r>
              <a:rPr lang="en-US" dirty="0"/>
              <a:t>can’t create one to a directory (for fear that you will create a cycle in the directory tree)</a:t>
            </a:r>
          </a:p>
          <a:p>
            <a:pPr lvl="1"/>
            <a:r>
              <a:rPr lang="en-US" dirty="0"/>
              <a:t>can’t hard link to files in other disk partitions (because </a:t>
            </a:r>
            <a:r>
              <a:rPr lang="en-US" dirty="0" err="1"/>
              <a:t>inode</a:t>
            </a:r>
            <a:r>
              <a:rPr lang="en-US" dirty="0"/>
              <a:t> numbers are only unique within a particular file system, </a:t>
            </a:r>
            <a:r>
              <a:rPr lang="en-US" b="1" dirty="0"/>
              <a:t>not</a:t>
            </a:r>
            <a:r>
              <a:rPr lang="en-US" dirty="0"/>
              <a:t> across file systems)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443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733800" y="4343400"/>
            <a:ext cx="3048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(Soft)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symbolic link is actually a file itself, of a different type, containing the </a:t>
            </a:r>
            <a:r>
              <a:rPr lang="en-US" sz="2400" b="1" dirty="0">
                <a:solidFill>
                  <a:srgbClr val="0000FF"/>
                </a:solidFill>
              </a:rPr>
              <a:t>pathname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of the linked-to file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latin typeface="Courier New"/>
                <a:cs typeface="Courier New"/>
              </a:rPr>
              <a:t>d</a:t>
            </a:r>
            <a:r>
              <a:rPr lang="en-US" sz="2400" dirty="0"/>
              <a:t>: directory</a:t>
            </a:r>
          </a:p>
          <a:p>
            <a:r>
              <a:rPr lang="en-US" sz="2400" dirty="0">
                <a:latin typeface="Courier New"/>
                <a:cs typeface="Courier New"/>
              </a:rPr>
              <a:t>-</a:t>
            </a:r>
            <a:r>
              <a:rPr lang="en-US" sz="2400" dirty="0"/>
              <a:t>: regular file</a:t>
            </a:r>
          </a:p>
          <a:p>
            <a:r>
              <a:rPr lang="en-US" sz="2400" dirty="0">
                <a:latin typeface="Courier New"/>
                <a:cs typeface="Courier New"/>
              </a:rPr>
              <a:t>l</a:t>
            </a:r>
            <a:r>
              <a:rPr lang="en-US" sz="2400" dirty="0"/>
              <a:t>: symbolic link</a:t>
            </a:r>
          </a:p>
          <a:p>
            <a:r>
              <a:rPr lang="en-US" sz="2400" dirty="0"/>
              <a:t>Possible of </a:t>
            </a:r>
            <a:r>
              <a:rPr lang="en-US" sz="2400" b="1" dirty="0">
                <a:solidFill>
                  <a:srgbClr val="0000FF"/>
                </a:solidFill>
              </a:rPr>
              <a:t>dangling reference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14600"/>
            <a:ext cx="27940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05200"/>
            <a:ext cx="6374780" cy="1066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477000" y="457200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99" y="4648200"/>
            <a:ext cx="3993931" cy="14478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334000" y="6019800"/>
            <a:ext cx="1143000" cy="152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7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Sharing via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7574"/>
          </a:xfrm>
        </p:spPr>
        <p:txBody>
          <a:bodyPr>
            <a:normAutofit lnSpcReduction="10000"/>
          </a:bodyPr>
          <a:lstStyle/>
          <a:p>
            <a:r>
              <a:rPr lang="en-US" sz="2200" b="1" dirty="0"/>
              <a:t>Attributes</a:t>
            </a:r>
            <a:r>
              <a:rPr lang="en-US" sz="2200" dirty="0"/>
              <a:t> of a Unix file are stored in its </a:t>
            </a:r>
            <a:r>
              <a:rPr lang="en-US" sz="2200" b="1" dirty="0" err="1">
                <a:solidFill>
                  <a:srgbClr val="0000FF"/>
                </a:solidFill>
              </a:rPr>
              <a:t>inode</a:t>
            </a:r>
            <a:r>
              <a:rPr lang="en-US" sz="2200" b="1" dirty="0">
                <a:solidFill>
                  <a:srgbClr val="0000FF"/>
                </a:solidFill>
              </a:rPr>
              <a:t> </a:t>
            </a:r>
            <a:r>
              <a:rPr lang="en-US" sz="2200" dirty="0"/>
              <a:t>on disk</a:t>
            </a:r>
          </a:p>
          <a:p>
            <a:pPr lvl="1"/>
            <a:r>
              <a:rPr lang="en-US" sz="2000" dirty="0"/>
              <a:t>Unix command: </a:t>
            </a:r>
            <a:r>
              <a:rPr lang="en-US" sz="2000" b="1" dirty="0">
                <a:latin typeface="Courier New"/>
                <a:cs typeface="Courier New"/>
              </a:rPr>
              <a:t>ls –</a:t>
            </a:r>
            <a:r>
              <a:rPr lang="en-US" sz="2000" b="1" dirty="0" err="1">
                <a:latin typeface="Courier New"/>
                <a:cs typeface="Courier New"/>
              </a:rPr>
              <a:t>i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dirty="0"/>
              <a:t>(show </a:t>
            </a:r>
            <a:r>
              <a:rPr lang="en-US" sz="2000" b="1" dirty="0" err="1"/>
              <a:t>inode</a:t>
            </a:r>
            <a:r>
              <a:rPr lang="en-US" sz="2000" b="1" dirty="0"/>
              <a:t> #</a:t>
            </a:r>
            <a:r>
              <a:rPr lang="en-US" sz="2000" dirty="0"/>
              <a:t>)</a:t>
            </a:r>
          </a:p>
          <a:p>
            <a:r>
              <a:rPr lang="en-US" sz="2200" dirty="0"/>
              <a:t>When a file is opened, its </a:t>
            </a:r>
            <a:r>
              <a:rPr lang="en-US" sz="2200" dirty="0" err="1"/>
              <a:t>inode</a:t>
            </a:r>
            <a:r>
              <a:rPr lang="en-US" sz="2200" dirty="0"/>
              <a:t> is copied into memory for speedy access </a:t>
            </a:r>
          </a:p>
          <a:p>
            <a:r>
              <a:rPr lang="en-US" sz="2200" dirty="0"/>
              <a:t>With the use of </a:t>
            </a:r>
            <a:r>
              <a:rPr lang="en-US" sz="2200" b="1" dirty="0" err="1"/>
              <a:t>inode</a:t>
            </a:r>
            <a:r>
              <a:rPr lang="en-US" sz="2200" dirty="0"/>
              <a:t>, a file may be accessed from different directories via different names</a:t>
            </a:r>
          </a:p>
          <a:p>
            <a:r>
              <a:rPr lang="en-US" sz="2200" dirty="0"/>
              <a:t>A </a:t>
            </a:r>
            <a:r>
              <a:rPr lang="en-US" sz="2200" b="1" dirty="0">
                <a:solidFill>
                  <a:srgbClr val="0000FF"/>
                </a:solidFill>
              </a:rPr>
              <a:t>link</a:t>
            </a:r>
            <a:r>
              <a:rPr lang="en-US" sz="2200" dirty="0"/>
              <a:t> is a way to establish a </a:t>
            </a:r>
            <a:r>
              <a:rPr lang="en-US" sz="2200" b="1" dirty="0"/>
              <a:t>connection</a:t>
            </a:r>
            <a:r>
              <a:rPr lang="en-US" sz="2200" dirty="0"/>
              <a:t> between </a:t>
            </a:r>
            <a:r>
              <a:rPr lang="en-US" sz="2200" u="sng" dirty="0"/>
              <a:t>a file</a:t>
            </a:r>
            <a:r>
              <a:rPr lang="en-US" sz="2200" dirty="0"/>
              <a:t> (to be shared) and </a:t>
            </a:r>
            <a:r>
              <a:rPr lang="en-US" sz="2200" u="sng" dirty="0"/>
              <a:t>the directory entries</a:t>
            </a:r>
            <a:r>
              <a:rPr lang="en-US" sz="2200" dirty="0"/>
              <a:t> of the users who want to have access to the file </a:t>
            </a:r>
          </a:p>
          <a:p>
            <a:pPr lvl="1"/>
            <a:r>
              <a:rPr lang="en-US" sz="2000" dirty="0"/>
              <a:t>a file has </a:t>
            </a:r>
            <a:r>
              <a:rPr lang="en-US" sz="2000" i="1" dirty="0"/>
              <a:t>N</a:t>
            </a:r>
            <a:r>
              <a:rPr lang="en-US" sz="2000" dirty="0"/>
              <a:t> (hard) links == a file has </a:t>
            </a:r>
            <a:r>
              <a:rPr lang="en-US" sz="2000" i="1" dirty="0"/>
              <a:t>N</a:t>
            </a:r>
            <a:r>
              <a:rPr lang="en-US" sz="2000" dirty="0"/>
              <a:t> directory entries</a:t>
            </a:r>
          </a:p>
          <a:p>
            <a:pPr lvl="1"/>
            <a:r>
              <a:rPr lang="en-US" sz="2000" dirty="0">
                <a:ea typeface="Wingdings"/>
                <a:sym typeface="Wingdings"/>
              </a:rPr>
              <a:t>facilitate</a:t>
            </a:r>
            <a:r>
              <a:rPr lang="en-US" sz="2000" dirty="0">
                <a:ea typeface="Wingdings"/>
                <a:cs typeface="Comic Sans MS"/>
                <a:sym typeface="Wingdings"/>
              </a:rPr>
              <a:t> </a:t>
            </a:r>
            <a:r>
              <a:rPr lang="en-US" sz="2000" b="1" dirty="0">
                <a:solidFill>
                  <a:srgbClr val="0000FF"/>
                </a:solidFill>
                <a:ea typeface="Wingdings"/>
                <a:cs typeface="Comic Sans MS"/>
                <a:sym typeface="Wingdings"/>
              </a:rPr>
              <a:t>file sharing</a:t>
            </a:r>
            <a:r>
              <a:rPr lang="en-US" sz="2000" i="1" dirty="0">
                <a:solidFill>
                  <a:srgbClr val="0000FF"/>
                </a:solidFill>
                <a:ea typeface="Wingdings"/>
                <a:cs typeface="Comic Sans MS"/>
                <a:sym typeface="Wingdings"/>
              </a:rPr>
              <a:t> </a:t>
            </a:r>
            <a:r>
              <a:rPr lang="en-US" sz="2000" dirty="0">
                <a:ea typeface="Wingdings"/>
                <a:cs typeface="Comic Sans MS"/>
                <a:sym typeface="Wingdings"/>
              </a:rPr>
              <a:t>by providing </a:t>
            </a:r>
            <a:r>
              <a:rPr lang="en-US" sz="2000" u="sng" dirty="0">
                <a:ea typeface="Wingdings"/>
                <a:cs typeface="Comic Sans MS"/>
                <a:sym typeface="Wingdings"/>
              </a:rPr>
              <a:t>different</a:t>
            </a:r>
            <a:r>
              <a:rPr lang="en-US" sz="2000" dirty="0">
                <a:ea typeface="Wingdings"/>
                <a:cs typeface="Comic Sans MS"/>
                <a:sym typeface="Wingdings"/>
              </a:rPr>
              <a:t> </a:t>
            </a:r>
            <a:r>
              <a:rPr lang="en-US" sz="2000" b="1" dirty="0">
                <a:ea typeface="Wingdings"/>
                <a:cs typeface="Comic Sans MS"/>
                <a:sym typeface="Wingdings"/>
              </a:rPr>
              <a:t>access paths </a:t>
            </a:r>
            <a:r>
              <a:rPr lang="en-US" sz="2000" dirty="0">
                <a:ea typeface="Wingdings"/>
                <a:cs typeface="Comic Sans MS"/>
                <a:sym typeface="Wingdings"/>
              </a:rPr>
              <a:t>(or </a:t>
            </a:r>
            <a:r>
              <a:rPr lang="en-US" sz="2000" b="1" dirty="0">
                <a:ea typeface="Wingdings"/>
                <a:cs typeface="Comic Sans MS"/>
                <a:sym typeface="Wingdings"/>
              </a:rPr>
              <a:t>file names</a:t>
            </a:r>
            <a:r>
              <a:rPr lang="en-US" sz="2000" dirty="0">
                <a:ea typeface="Wingdings"/>
                <a:cs typeface="Comic Sans MS"/>
                <a:sym typeface="Wingdings"/>
              </a:rPr>
              <a:t>) to a shared file</a:t>
            </a:r>
          </a:p>
          <a:p>
            <a:r>
              <a:rPr lang="en-US" sz="2200" dirty="0">
                <a:sym typeface="Wingdings"/>
              </a:rPr>
              <a:t>The </a:t>
            </a:r>
            <a:r>
              <a:rPr lang="en-US" sz="2200" b="1" dirty="0">
                <a:sym typeface="Wingdings"/>
              </a:rPr>
              <a:t>level</a:t>
            </a:r>
            <a:r>
              <a:rPr lang="en-US" sz="2200" dirty="0">
                <a:sym typeface="Wingdings"/>
              </a:rPr>
              <a:t> of sharing is controlled by </a:t>
            </a:r>
            <a:r>
              <a:rPr lang="en-US" sz="2200" b="1" dirty="0">
                <a:sym typeface="Wingdings"/>
              </a:rPr>
              <a:t>access permission</a:t>
            </a:r>
          </a:p>
          <a:p>
            <a:pPr lvl="1"/>
            <a:r>
              <a:rPr lang="en-US" sz="2000" dirty="0">
                <a:sym typeface="Wingdings"/>
              </a:rPr>
              <a:t>you may create links to files to which you do not have any access (permission)</a:t>
            </a:r>
            <a:endParaRPr lang="en-US" sz="2000" dirty="0"/>
          </a:p>
          <a:p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583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97570" cy="4525963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Hard</a:t>
            </a:r>
            <a:r>
              <a:rPr lang="en-US" dirty="0"/>
              <a:t> links</a:t>
            </a:r>
          </a:p>
          <a:p>
            <a:pPr lvl="1">
              <a:buFontTx/>
              <a:buNone/>
            </a:pPr>
            <a:r>
              <a:rPr lang="en-US" sz="2400" b="1" dirty="0" err="1">
                <a:latin typeface="Courier New" charset="0"/>
              </a:rPr>
              <a:t>ln</a:t>
            </a:r>
            <a:r>
              <a:rPr lang="en-US" sz="2400" b="1" dirty="0">
                <a:latin typeface="Courier New" charset="0"/>
              </a:rPr>
              <a:t> [options] existing-file new-file</a:t>
            </a:r>
          </a:p>
          <a:p>
            <a:pPr lvl="1">
              <a:buFontTx/>
              <a:buNone/>
            </a:pPr>
            <a:r>
              <a:rPr lang="en-US" sz="2400" dirty="0">
                <a:cs typeface="Comic Sans MS"/>
              </a:rPr>
              <a:t>// create a hard link to ‘existing-file’ and name it </a:t>
            </a:r>
          </a:p>
          <a:p>
            <a:pPr lvl="1">
              <a:buFontTx/>
              <a:buNone/>
            </a:pPr>
            <a:r>
              <a:rPr lang="en-US" sz="2400" dirty="0">
                <a:cs typeface="Comic Sans MS"/>
              </a:rPr>
              <a:t>// ‘new-file’ (the file itself is </a:t>
            </a:r>
            <a:r>
              <a:rPr lang="en-US" sz="2400" b="1" dirty="0">
                <a:cs typeface="Comic Sans MS"/>
              </a:rPr>
              <a:t>not</a:t>
            </a:r>
            <a:r>
              <a:rPr lang="en-US" sz="2400" dirty="0">
                <a:cs typeface="Comic Sans MS"/>
              </a:rPr>
              <a:t> copied)</a:t>
            </a:r>
          </a:p>
          <a:p>
            <a:pPr lvl="1">
              <a:buFontTx/>
              <a:buNone/>
            </a:pPr>
            <a:r>
              <a:rPr lang="en-US" sz="2400" dirty="0"/>
              <a:t>// try </a:t>
            </a:r>
            <a:r>
              <a:rPr lang="en-US" sz="2400" b="1" dirty="0">
                <a:solidFill>
                  <a:srgbClr val="0000FF"/>
                </a:solidFill>
                <a:latin typeface="Courier New"/>
                <a:cs typeface="Courier New"/>
              </a:rPr>
              <a:t>ln b 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cs typeface="Courier New"/>
              </a:rPr>
              <a:t>b.hard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dirty="0"/>
              <a:t>and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ourier New"/>
                <a:cs typeface="Courier New"/>
              </a:rPr>
              <a:t>ls –</a:t>
            </a:r>
            <a:r>
              <a:rPr lang="en-US" sz="2400" b="1" dirty="0" err="1">
                <a:solidFill>
                  <a:srgbClr val="0000FF"/>
                </a:solidFill>
                <a:latin typeface="Courier New"/>
                <a:cs typeface="Courier New"/>
              </a:rPr>
              <a:t>il</a:t>
            </a:r>
            <a:endParaRPr lang="en-US" sz="24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lvl="1"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Courier New" charset="0"/>
              </a:rPr>
              <a:t>ln [options] existing-file-list directory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Courier New"/>
              <a:cs typeface="Courier New"/>
            </a:endParaRPr>
          </a:p>
          <a:p>
            <a:r>
              <a:rPr lang="en-US" b="1" dirty="0">
                <a:solidFill>
                  <a:srgbClr val="0000FF"/>
                </a:solidFill>
              </a:rPr>
              <a:t>Soft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symbolic</a:t>
            </a:r>
            <a:r>
              <a:rPr lang="en-US" dirty="0"/>
              <a:t>) links</a:t>
            </a:r>
          </a:p>
          <a:p>
            <a:pPr lvl="1">
              <a:buFontTx/>
              <a:buNone/>
            </a:pPr>
            <a:r>
              <a:rPr lang="en-US" sz="2300" b="1" dirty="0">
                <a:latin typeface="Courier New" charset="0"/>
              </a:rPr>
              <a:t>ln –s[options] existing-file new-file</a:t>
            </a:r>
          </a:p>
          <a:p>
            <a:pPr lvl="1">
              <a:buFontTx/>
              <a:buNone/>
            </a:pPr>
            <a:r>
              <a:rPr lang="en-US" sz="2300" b="1" dirty="0">
                <a:solidFill>
                  <a:schemeClr val="bg1">
                    <a:lumMod val="75000"/>
                  </a:schemeClr>
                </a:solidFill>
                <a:latin typeface="Courier New" charset="0"/>
              </a:rPr>
              <a:t>ln –s[options] existing-file-list directory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19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03152"/>
            <a:ext cx="5195740" cy="3597541"/>
          </a:xfrm>
        </p:spPr>
        <p:txBody>
          <a:bodyPr>
            <a:normAutofit/>
          </a:bodyPr>
          <a:lstStyle/>
          <a:p>
            <a:r>
              <a:rPr lang="en-US" sz="2000" dirty="0"/>
              <a:t>Hard link: </a:t>
            </a:r>
            <a:r>
              <a:rPr lang="en-US" sz="2000" dirty="0">
                <a:solidFill>
                  <a:srgbClr val="0000FF"/>
                </a:solidFill>
              </a:rPr>
              <a:t>pointer</a:t>
            </a:r>
            <a:r>
              <a:rPr lang="en-US" sz="2000" dirty="0"/>
              <a:t> to the </a:t>
            </a:r>
            <a:r>
              <a:rPr lang="en-US" sz="2000" dirty="0" err="1"/>
              <a:t>inode</a:t>
            </a:r>
            <a:r>
              <a:rPr lang="en-US" sz="2000" dirty="0"/>
              <a:t> of a file</a:t>
            </a:r>
          </a:p>
          <a:p>
            <a:r>
              <a:rPr lang="en-US" sz="2000" dirty="0"/>
              <a:t>When a file is created, Unix allocates a unique </a:t>
            </a:r>
            <a:r>
              <a:rPr lang="en-US" sz="2000" b="1" dirty="0" err="1"/>
              <a:t>inode</a:t>
            </a:r>
            <a:r>
              <a:rPr lang="en-US" sz="2000" dirty="0"/>
              <a:t> to the file, and create a </a:t>
            </a:r>
            <a:r>
              <a:rPr lang="en-US" sz="2000" b="1" dirty="0">
                <a:solidFill>
                  <a:srgbClr val="FF0000"/>
                </a:solidFill>
              </a:rPr>
              <a:t>directory entry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[</a:t>
            </a:r>
            <a:r>
              <a:rPr lang="en-US" sz="2000" b="1" dirty="0" err="1">
                <a:solidFill>
                  <a:srgbClr val="0000FF"/>
                </a:solidFill>
              </a:rPr>
              <a:t>inode</a:t>
            </a:r>
            <a:r>
              <a:rPr lang="en-US" sz="2000" b="1" dirty="0">
                <a:solidFill>
                  <a:srgbClr val="0000FF"/>
                </a:solidFill>
              </a:rPr>
              <a:t> #</a:t>
            </a:r>
            <a:r>
              <a:rPr lang="en-US" sz="2000" dirty="0"/>
              <a:t>, file name] in the directory in which the file is created</a:t>
            </a:r>
          </a:p>
          <a:p>
            <a:r>
              <a:rPr lang="en-US" sz="2000" dirty="0" err="1"/>
              <a:t>inode</a:t>
            </a:r>
            <a:r>
              <a:rPr lang="en-US" sz="2000" dirty="0"/>
              <a:t> # is used to index </a:t>
            </a:r>
            <a:r>
              <a:rPr lang="en-US" sz="2000" dirty="0" err="1"/>
              <a:t>inode</a:t>
            </a:r>
            <a:r>
              <a:rPr lang="en-US" sz="2000" dirty="0"/>
              <a:t> table</a:t>
            </a:r>
          </a:p>
          <a:p>
            <a:r>
              <a:rPr lang="en-US" sz="2000" b="1" dirty="0"/>
              <a:t>Link count </a:t>
            </a:r>
            <a:r>
              <a:rPr lang="en-US" sz="2000" dirty="0"/>
              <a:t>== # of directory entries</a:t>
            </a:r>
          </a:p>
          <a:p>
            <a:pPr lvl="1"/>
            <a:r>
              <a:rPr lang="en-US" sz="1800" dirty="0"/>
              <a:t>when link count becomes 0, release </a:t>
            </a:r>
            <a:r>
              <a:rPr lang="en-US" sz="1800" dirty="0" err="1"/>
              <a:t>inode</a:t>
            </a:r>
            <a:r>
              <a:rPr lang="en-US" sz="1800" dirty="0"/>
              <a:t> for recycling and deallocate disk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FCF19-CC38-5941-8D5D-19097565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075681"/>
            <a:ext cx="2286000" cy="2047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BA6F6-7017-8349-86F8-208A7E30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143908"/>
            <a:ext cx="3782549" cy="56567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A717B9F-F8B2-0A47-9913-0817D05AF900}"/>
              </a:ext>
            </a:extLst>
          </p:cNvPr>
          <p:cNvSpPr/>
          <p:nvPr/>
        </p:nvSpPr>
        <p:spPr>
          <a:xfrm>
            <a:off x="304800" y="2667001"/>
            <a:ext cx="2514600" cy="456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A832C2-8288-E948-889E-1B095F1C65D0}"/>
              </a:ext>
            </a:extLst>
          </p:cNvPr>
          <p:cNvCxnSpPr>
            <a:stCxn id="6" idx="6"/>
          </p:cNvCxnSpPr>
          <p:nvPr/>
        </p:nvCxnSpPr>
        <p:spPr>
          <a:xfrm flipV="1">
            <a:off x="2819400" y="2133600"/>
            <a:ext cx="2438400" cy="7614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681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BAB2E5-0B1B-3845-B70B-1FF6E3CA0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77510"/>
            <a:ext cx="4018001" cy="6423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B6997-93BC-A043-BEE8-64D2A3E2C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20383"/>
            <a:ext cx="3950645" cy="63374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0336" y="2122747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$ ln Chapter3 Chapter3.hard</a:t>
            </a:r>
          </a:p>
          <a:p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$ ls –</a:t>
            </a:r>
            <a:r>
              <a:rPr lang="en-US" b="1" dirty="0" err="1">
                <a:solidFill>
                  <a:srgbClr val="0000FF"/>
                </a:solidFill>
                <a:latin typeface="Courier New"/>
                <a:cs typeface="Courier New"/>
              </a:rPr>
              <a:t>il</a:t>
            </a:r>
            <a:endParaRPr lang="en-US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0000FF"/>
                </a:solidFill>
                <a:latin typeface="Comic Sans MS" panose="030F0902030302020204" pitchFamily="66" charset="0"/>
                <a:cs typeface="Courier New"/>
              </a:rPr>
              <a:t>(show </a:t>
            </a:r>
            <a:r>
              <a:rPr lang="en-US" b="1" dirty="0">
                <a:solidFill>
                  <a:srgbClr val="0000FF"/>
                </a:solidFill>
                <a:latin typeface="Comic Sans MS" panose="030F0902030302020204" pitchFamily="66" charset="0"/>
                <a:cs typeface="Courier New"/>
              </a:rPr>
              <a:t>attributes</a:t>
            </a:r>
            <a:r>
              <a:rPr lang="en-US" dirty="0">
                <a:solidFill>
                  <a:srgbClr val="0000FF"/>
                </a:solidFill>
                <a:latin typeface="Comic Sans MS" panose="030F0902030302020204" pitchFamily="66" charset="0"/>
                <a:cs typeface="Courier New"/>
              </a:rPr>
              <a:t> of files)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516CDB-147A-3D45-9457-7CC76B720FB8}"/>
              </a:ext>
            </a:extLst>
          </p:cNvPr>
          <p:cNvSpPr/>
          <p:nvPr/>
        </p:nvSpPr>
        <p:spPr>
          <a:xfrm>
            <a:off x="7335839" y="1524000"/>
            <a:ext cx="1635162" cy="275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712BE79-1808-5E41-9925-DA4CE55AE12F}"/>
              </a:ext>
            </a:extLst>
          </p:cNvPr>
          <p:cNvSpPr/>
          <p:nvPr/>
        </p:nvSpPr>
        <p:spPr>
          <a:xfrm>
            <a:off x="7335839" y="1371600"/>
            <a:ext cx="96839" cy="380999"/>
          </a:xfrm>
          <a:prstGeom prst="lef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115D03-DFC9-0D4A-A3A4-3C1441689D75}"/>
              </a:ext>
            </a:extLst>
          </p:cNvPr>
          <p:cNvSpPr txBox="1"/>
          <p:nvPr/>
        </p:nvSpPr>
        <p:spPr>
          <a:xfrm>
            <a:off x="5715000" y="1799174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</a:rPr>
              <a:t>two names for the same file</a:t>
            </a:r>
          </a:p>
        </p:txBody>
      </p:sp>
    </p:spTree>
    <p:extLst>
      <p:ext uri="{BB962C8B-B14F-4D97-AF65-F5344CB8AC3E}">
        <p14:creationId xmlns:p14="http://schemas.microsoft.com/office/powerpoint/2010/main" val="5990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create a file, two</a:t>
            </a:r>
            <a:r>
              <a:rPr lang="en-US" i="1" dirty="0"/>
              <a:t> </a:t>
            </a:r>
            <a:r>
              <a:rPr lang="en-US" dirty="0"/>
              <a:t>things are done</a:t>
            </a:r>
          </a:p>
          <a:p>
            <a:pPr lvl="1"/>
            <a:r>
              <a:rPr lang="en-US" dirty="0"/>
              <a:t>make a </a:t>
            </a:r>
            <a:r>
              <a:rPr lang="en-US" dirty="0" err="1"/>
              <a:t>inode</a:t>
            </a:r>
            <a:r>
              <a:rPr lang="en-US" dirty="0"/>
              <a:t> that will track all relevant information about the file</a:t>
            </a:r>
          </a:p>
          <a:p>
            <a:pPr lvl="1"/>
            <a:r>
              <a:rPr lang="en-US" dirty="0"/>
              <a:t>link</a:t>
            </a:r>
            <a:r>
              <a:rPr lang="en-US" i="1" dirty="0"/>
              <a:t> </a:t>
            </a:r>
            <a:r>
              <a:rPr lang="en-US" dirty="0"/>
              <a:t>a human-readable name to that file, and putting that link into a directory </a:t>
            </a:r>
          </a:p>
          <a:p>
            <a:r>
              <a:rPr lang="en-US" dirty="0"/>
              <a:t>When file system unlinks file, it checks </a:t>
            </a:r>
            <a:r>
              <a:rPr lang="en-US" b="1" dirty="0"/>
              <a:t>link count </a:t>
            </a:r>
            <a:endParaRPr lang="en-US" dirty="0"/>
          </a:p>
          <a:p>
            <a:r>
              <a:rPr lang="en-US" dirty="0"/>
              <a:t>Only when link count reaches 0 does file system free the </a:t>
            </a:r>
            <a:r>
              <a:rPr lang="en-US" dirty="0" err="1"/>
              <a:t>inode</a:t>
            </a:r>
            <a:r>
              <a:rPr lang="en-US" dirty="0"/>
              <a:t> and related data blocks, and thus truly “delete” the file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84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le-intro-tre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33600"/>
            <a:ext cx="3671219" cy="3059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Abstractions</a:t>
            </a:r>
            <a:r>
              <a:rPr lang="en-US" dirty="0"/>
              <a:t> of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sz="2400" b="1" dirty="0"/>
              <a:t>File</a:t>
            </a:r>
          </a:p>
          <a:p>
            <a:pPr lvl="1"/>
            <a:r>
              <a:rPr lang="en-US" sz="2200" dirty="0"/>
              <a:t>A </a:t>
            </a:r>
            <a:r>
              <a:rPr lang="en-US" sz="2200" b="1" dirty="0">
                <a:solidFill>
                  <a:srgbClr val="0000FF"/>
                </a:solidFill>
              </a:rPr>
              <a:t>named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u="sng" dirty="0"/>
              <a:t>linear array of bytes</a:t>
            </a:r>
            <a:r>
              <a:rPr lang="en-US" sz="2200" dirty="0"/>
              <a:t> you can read or write</a:t>
            </a:r>
          </a:p>
          <a:p>
            <a:pPr lvl="1"/>
            <a:r>
              <a:rPr lang="en-US" sz="2200" dirty="0"/>
              <a:t>low-level name: </a:t>
            </a:r>
            <a:r>
              <a:rPr lang="en-US" sz="2200" b="1" dirty="0" err="1">
                <a:solidFill>
                  <a:srgbClr val="0000FF"/>
                </a:solidFill>
              </a:rPr>
              <a:t>inode</a:t>
            </a:r>
            <a:r>
              <a:rPr lang="en-US" sz="2200" dirty="0"/>
              <a:t> </a:t>
            </a:r>
            <a:r>
              <a:rPr lang="en-US" sz="2200" b="1" dirty="0">
                <a:solidFill>
                  <a:srgbClr val="0000FF"/>
                </a:solidFill>
              </a:rPr>
              <a:t>number</a:t>
            </a:r>
          </a:p>
          <a:p>
            <a:pPr lvl="1"/>
            <a:endParaRPr lang="en-US" sz="2200" b="1" dirty="0">
              <a:solidFill>
                <a:srgbClr val="0000FF"/>
              </a:solidFill>
            </a:endParaRPr>
          </a:p>
          <a:p>
            <a:pPr lvl="1"/>
            <a:endParaRPr lang="en-US" sz="2200" b="1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sz="2200" b="1" dirty="0">
              <a:solidFill>
                <a:srgbClr val="0000FF"/>
              </a:solidFill>
            </a:endParaRPr>
          </a:p>
          <a:p>
            <a:r>
              <a:rPr lang="en-US" sz="2400" b="1" dirty="0"/>
              <a:t>Directory</a:t>
            </a:r>
          </a:p>
          <a:p>
            <a:pPr lvl="1"/>
            <a:r>
              <a:rPr lang="en-US" sz="2200" dirty="0"/>
              <a:t>a file itself (and hence has an </a:t>
            </a:r>
            <a:r>
              <a:rPr lang="en-US" sz="2200" dirty="0" err="1"/>
              <a:t>inode</a:t>
            </a:r>
            <a:r>
              <a:rPr lang="en-US" sz="2200" dirty="0"/>
              <a:t> #)</a:t>
            </a:r>
          </a:p>
          <a:p>
            <a:pPr lvl="1"/>
            <a:r>
              <a:rPr lang="en-US" sz="2200" dirty="0"/>
              <a:t>containing a list of [</a:t>
            </a:r>
            <a:r>
              <a:rPr lang="en-US" sz="2200" b="1" dirty="0"/>
              <a:t>user-readable</a:t>
            </a:r>
            <a:r>
              <a:rPr lang="en-US" sz="2200" dirty="0"/>
              <a:t> name, </a:t>
            </a:r>
            <a:r>
              <a:rPr lang="en-US" sz="2200" b="1" dirty="0"/>
              <a:t>low-level</a:t>
            </a:r>
            <a:r>
              <a:rPr lang="en-US" sz="2200" dirty="0"/>
              <a:t> name]  pairs</a:t>
            </a:r>
          </a:p>
          <a:p>
            <a:pPr lvl="1"/>
            <a:r>
              <a:rPr lang="en-US" sz="2200" dirty="0"/>
              <a:t>directory hierarchy (tree)</a:t>
            </a:r>
          </a:p>
          <a:p>
            <a:pPr lvl="2"/>
            <a:r>
              <a:rPr lang="en-US" sz="2000" dirty="0"/>
              <a:t>root directory (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dirty="0"/>
              <a:t>) and sub-directory</a:t>
            </a:r>
          </a:p>
          <a:p>
            <a:pPr lvl="1"/>
            <a:r>
              <a:rPr lang="en-US" sz="2200" b="1" dirty="0"/>
              <a:t>absolute</a:t>
            </a:r>
            <a:r>
              <a:rPr lang="en-US" sz="2200" dirty="0"/>
              <a:t> names begins with root directory (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200" dirty="0">
                <a:latin typeface="Comic Sans MS" panose="030F0902030302020204" pitchFamily="66" charset="0"/>
                <a:cs typeface="Courier New" panose="02070309020205020404" pitchFamily="49" charset="0"/>
              </a:rPr>
              <a:t>)</a:t>
            </a:r>
            <a:endParaRPr lang="en-US" sz="2200" dirty="0">
              <a:latin typeface="Comic Sans MS" panose="030F0902030302020204" pitchFamily="66" charset="0"/>
            </a:endParaRPr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A274F5-4B9C-024B-AA2D-804C638288F6}"/>
              </a:ext>
            </a:extLst>
          </p:cNvPr>
          <p:cNvCxnSpPr>
            <a:cxnSpLocks/>
          </p:cNvCxnSpPr>
          <p:nvPr/>
        </p:nvCxnSpPr>
        <p:spPr>
          <a:xfrm>
            <a:off x="2057400" y="2438400"/>
            <a:ext cx="2438400" cy="25146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CD2B08-D9C3-CC41-94EB-8A34938B1A9D}"/>
              </a:ext>
            </a:extLst>
          </p:cNvPr>
          <p:cNvCxnSpPr>
            <a:cxnSpLocks/>
          </p:cNvCxnSpPr>
          <p:nvPr/>
        </p:nvCxnSpPr>
        <p:spPr>
          <a:xfrm>
            <a:off x="4191000" y="2819400"/>
            <a:ext cx="2819400" cy="21336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14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533400"/>
            <a:ext cx="5530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Courier New"/>
                <a:cs typeface="Courier New"/>
              </a:rPr>
              <a:t>$ ln ~/memos/memo6 memo6.hard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7C7F6-560A-6A42-9E79-577D67CE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50061"/>
            <a:ext cx="8153400" cy="549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33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1143000" y="609600"/>
            <a:ext cx="7315200" cy="71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4400" dirty="0">
                <a:latin typeface="Comic Sans MS"/>
                <a:cs typeface="Comic Sans MS"/>
              </a:rPr>
              <a:t>Issues with Hard Links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838200" y="4901716"/>
            <a:ext cx="8001000" cy="149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  <a:spcAft>
                <a:spcPct val="40000"/>
              </a:spcAft>
              <a:buFont typeface="Wingdings" charset="0"/>
              <a:buNone/>
            </a:pPr>
            <a:r>
              <a:rPr lang="en-US" sz="2400" b="1" dirty="0">
                <a:latin typeface="Comic Sans MS"/>
                <a:cs typeface="Comic Sans MS"/>
              </a:rPr>
              <a:t>Issues with (limitation of) Hard Links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40000"/>
              </a:spcBef>
              <a:spcAft>
                <a:spcPct val="40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omic Sans MS"/>
                <a:cs typeface="Comic Sans MS"/>
              </a:rPr>
              <a:t>no hard links to a directory (why ?)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40000"/>
              </a:spcBef>
              <a:spcAft>
                <a:spcPct val="40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Comic Sans MS"/>
                <a:cs typeface="Comic Sans MS"/>
              </a:rPr>
              <a:t>no hard links across file systems (why ?)</a:t>
            </a:r>
          </a:p>
        </p:txBody>
      </p:sp>
      <p:pic>
        <p:nvPicPr>
          <p:cNvPr id="7179" name="Picture 11" descr="h:\umiraja\sarwar_32062x_artgif\sarwar_32062x_c11f04.gif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0170"/>
            <a:ext cx="7924800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5052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9432" y="521629"/>
            <a:ext cx="4443708" cy="586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3500" dirty="0">
                <a:latin typeface="Comic Sans MS"/>
                <a:cs typeface="Comic Sans MS"/>
              </a:rPr>
              <a:t>Soft/Symbolic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77F1F-9E70-2E4E-8EA3-72EC7838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492154"/>
            <a:ext cx="4419600" cy="6365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57" y="281940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b="1" dirty="0">
                <a:solidFill>
                  <a:srgbClr val="0000FF"/>
                </a:solidFill>
                <a:latin typeface="Courier New"/>
                <a:cs typeface="Courier New"/>
              </a:rPr>
              <a:t>ln –s Chapter3 Chapter3.soft</a:t>
            </a:r>
          </a:p>
          <a:p>
            <a:endParaRPr lang="en-US" sz="22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Comic Sans MS"/>
                <a:cs typeface="Comic Sans MS"/>
              </a:rPr>
              <a:t>Soft link is a </a:t>
            </a:r>
            <a:r>
              <a:rPr lang="en-US" sz="2200" b="1" dirty="0">
                <a:latin typeface="Comic Sans MS"/>
                <a:cs typeface="Comic Sans MS"/>
              </a:rPr>
              <a:t>file</a:t>
            </a:r>
            <a:r>
              <a:rPr lang="en-US" sz="2200" dirty="0">
                <a:latin typeface="Comic Sans MS"/>
                <a:cs typeface="Comic Sans MS"/>
              </a:rPr>
              <a:t> itself </a:t>
            </a:r>
            <a:r>
              <a:rPr lang="en-US" sz="2200" b="1" u="sng" dirty="0">
                <a:latin typeface="Comic Sans MS"/>
                <a:cs typeface="Comic Sans MS"/>
              </a:rPr>
              <a:t>containing</a:t>
            </a:r>
            <a:r>
              <a:rPr lang="en-US" sz="2200" u="sng" dirty="0">
                <a:latin typeface="Comic Sans MS"/>
                <a:cs typeface="Comic Sans MS"/>
              </a:rPr>
              <a:t> </a:t>
            </a:r>
            <a:r>
              <a:rPr lang="en-US" sz="2200" dirty="0">
                <a:latin typeface="Comic Sans MS"/>
                <a:cs typeface="Comic Sans MS"/>
              </a:rPr>
              <a:t>“</a:t>
            </a:r>
            <a:r>
              <a:rPr lang="en-US" sz="2200" u="sng" dirty="0">
                <a:latin typeface="Comic Sans MS"/>
                <a:cs typeface="Comic Sans MS"/>
              </a:rPr>
              <a:t>pathname</a:t>
            </a:r>
            <a:r>
              <a:rPr lang="en-US" sz="2200" dirty="0">
                <a:latin typeface="Comic Sans MS"/>
                <a:cs typeface="Comic Sans MS"/>
              </a:rPr>
              <a:t>” for the file that the </a:t>
            </a:r>
            <a:r>
              <a:rPr lang="en-US" sz="2200" b="1" dirty="0">
                <a:latin typeface="Comic Sans MS"/>
                <a:cs typeface="Comic Sans MS"/>
              </a:rPr>
              <a:t>link file</a:t>
            </a:r>
            <a:r>
              <a:rPr lang="en-US" sz="2200" dirty="0">
                <a:latin typeface="Comic Sans MS"/>
                <a:cs typeface="Comic Sans MS"/>
              </a:rPr>
              <a:t> is a symbolic link to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Comic Sans MS"/>
                <a:cs typeface="Comic Sans MS"/>
              </a:rPr>
              <a:t>3 files </a:t>
            </a:r>
            <a:r>
              <a:rPr lang="en-US" sz="2200" b="1" dirty="0">
                <a:solidFill>
                  <a:srgbClr val="0000FF"/>
                </a:solidFill>
                <a:latin typeface="Comic Sans MS"/>
                <a:cs typeface="Comic Sans MS"/>
              </a:rPr>
              <a:t>types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200" dirty="0">
                <a:latin typeface="Comic Sans MS"/>
                <a:cs typeface="Comic Sans MS"/>
              </a:rPr>
              <a:t>regular file (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200" dirty="0">
                <a:latin typeface="Comic Sans MS"/>
                <a:cs typeface="Comic Sans MS"/>
              </a:rPr>
              <a:t>)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200" dirty="0">
                <a:latin typeface="Comic Sans MS"/>
                <a:cs typeface="Comic Sans MS"/>
              </a:rPr>
              <a:t>directory (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200" dirty="0">
                <a:latin typeface="Comic Sans MS"/>
                <a:cs typeface="Comic Sans MS"/>
              </a:rPr>
              <a:t>)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200" dirty="0">
                <a:latin typeface="Comic Sans MS"/>
                <a:cs typeface="Comic Sans MS"/>
              </a:rPr>
              <a:t>symbolic link (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2200" dirty="0">
                <a:latin typeface="Comic Sans MS"/>
                <a:cs typeface="Comic Sans M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468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Pros </a:t>
            </a:r>
            <a:r>
              <a:rPr lang="en-US" dirty="0"/>
              <a:t>&amp;</a:t>
            </a:r>
            <a:r>
              <a:rPr lang="en-US" dirty="0">
                <a:solidFill>
                  <a:schemeClr val="tx1"/>
                </a:solidFill>
              </a:rPr>
              <a:t> Cons of Symbolic Links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7772400" cy="513059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b="1" dirty="0"/>
              <a:t>Pros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can be establishes between files </a:t>
            </a:r>
            <a:r>
              <a:rPr lang="en-US" sz="2200" dirty="0">
                <a:solidFill>
                  <a:srgbClr val="0000FF"/>
                </a:solidFill>
              </a:rPr>
              <a:t>across file systems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00FF"/>
                </a:solidFill>
              </a:rPr>
              <a:t>to directories</a:t>
            </a:r>
            <a:endParaRPr lang="en-US" sz="2200" dirty="0"/>
          </a:p>
          <a:p>
            <a:pPr lvl="1">
              <a:lnSpc>
                <a:spcPct val="80000"/>
              </a:lnSpc>
            </a:pPr>
            <a:r>
              <a:rPr lang="en-US" sz="2200" dirty="0"/>
              <a:t>files that symbolic links point to can be edited by any kind of editor without any ill effects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/>
              <a:t>Cons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if the file that the symbolic link points to is moved from one directory to another, it can no longer be accessed via the link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Unix has to support an additional file type (the link type) and a new file has to be created for every link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slow file operations because for every reference  to the file, the </a:t>
            </a:r>
            <a:r>
              <a:rPr lang="en-US" sz="2200" u="sng" dirty="0"/>
              <a:t>link file</a:t>
            </a:r>
            <a:r>
              <a:rPr lang="en-US" sz="2200" dirty="0"/>
              <a:t> has to be opened and read in order to reach the actual file</a:t>
            </a:r>
          </a:p>
        </p:txBody>
      </p:sp>
    </p:spTree>
    <p:extLst>
      <p:ext uri="{BB962C8B-B14F-4D97-AF65-F5344CB8AC3E}">
        <p14:creationId xmlns:p14="http://schemas.microsoft.com/office/powerpoint/2010/main" val="292485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2_1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063" y="1446213"/>
            <a:ext cx="6103937" cy="4713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File and </a:t>
            </a:r>
            <a:r>
              <a:rPr lang="en-US" dirty="0" err="1"/>
              <a:t>inode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25" y="1752600"/>
            <a:ext cx="331727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Several file (path) </a:t>
            </a:r>
            <a:r>
              <a:rPr lang="en-US" sz="2400" b="1" dirty="0">
                <a:solidFill>
                  <a:srgbClr val="0000FF"/>
                </a:solidFill>
              </a:rPr>
              <a:t>names</a:t>
            </a:r>
            <a:r>
              <a:rPr lang="en-US" sz="2400" dirty="0"/>
              <a:t> may be associated with a single </a:t>
            </a:r>
            <a:r>
              <a:rPr lang="en-US" sz="2400" dirty="0" err="1"/>
              <a:t>inode</a:t>
            </a:r>
            <a:endParaRPr lang="en-US" sz="2400" dirty="0"/>
          </a:p>
          <a:p>
            <a:pPr lvl="1"/>
            <a:r>
              <a:rPr lang="en-US" sz="2000" dirty="0"/>
              <a:t>an active </a:t>
            </a:r>
            <a:r>
              <a:rPr lang="en-US" sz="2000" b="1" dirty="0" err="1">
                <a:solidFill>
                  <a:srgbClr val="0000FF"/>
                </a:solidFill>
              </a:rPr>
              <a:t>inode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is associated with exactly one file </a:t>
            </a:r>
          </a:p>
          <a:p>
            <a:pPr lvl="1"/>
            <a:r>
              <a:rPr lang="en-US" sz="2000" dirty="0"/>
              <a:t>each file is controlled by exactly one </a:t>
            </a:r>
            <a:r>
              <a:rPr lang="en-US" sz="2000" b="1" dirty="0" err="1">
                <a:solidFill>
                  <a:srgbClr val="0000FF"/>
                </a:solidFill>
              </a:rPr>
              <a:t>inode</a:t>
            </a:r>
            <a:endParaRPr lang="en-US" sz="2000" b="1" dirty="0">
              <a:solidFill>
                <a:srgbClr val="0000FF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361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10591"/>
            <a:ext cx="6413500" cy="5247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C4C279-2D3F-1A41-BDAE-EE7B3EE9D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909453" y="205348"/>
            <a:ext cx="490649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1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Disk Drive, Partitions, File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0"/>
            <a:ext cx="8690291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05" y="6455962"/>
            <a:ext cx="580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4.13</a:t>
            </a:r>
            <a:r>
              <a:rPr lang="en-US" dirty="0"/>
              <a:t> Disk drive, partitions, and a file system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67200" y="4343400"/>
            <a:ext cx="3124200" cy="838200"/>
          </a:xfrm>
          <a:prstGeom prst="round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53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-Node and Data Blocks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7637506" cy="3142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400800"/>
            <a:ext cx="585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4.14</a:t>
            </a:r>
            <a:r>
              <a:rPr lang="en-US" dirty="0"/>
              <a:t> Cylinder group’s </a:t>
            </a:r>
            <a:r>
              <a:rPr lang="en-US" dirty="0" err="1"/>
              <a:t>i</a:t>
            </a:r>
            <a:r>
              <a:rPr lang="en-US" dirty="0"/>
              <a:t>-nodes and data blocks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38600"/>
            <a:ext cx="670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i</a:t>
            </a:r>
            <a:r>
              <a:rPr lang="en-US" dirty="0"/>
              <a:t>-node contains all the information about a file: its file type, file’s access permission bits, the size of the file, pointers to the file’s data blocks, </a:t>
            </a:r>
            <a:r>
              <a:rPr lang="en-US" i="1" dirty="0"/>
              <a:t>etc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Every </a:t>
            </a:r>
            <a:r>
              <a:rPr lang="en-US" dirty="0" err="1"/>
              <a:t>i</a:t>
            </a:r>
            <a:r>
              <a:rPr lang="en-US" dirty="0"/>
              <a:t>-node has a </a:t>
            </a:r>
            <a:r>
              <a:rPr lang="en-US" b="1" dirty="0">
                <a:solidFill>
                  <a:srgbClr val="0000FF"/>
                </a:solidFill>
              </a:rPr>
              <a:t>link count </a:t>
            </a:r>
            <a:r>
              <a:rPr lang="en-US" dirty="0"/>
              <a:t>that contains the number of directory entries that point to it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Only when the link count goes to 0 can the file be </a:t>
            </a:r>
            <a:r>
              <a:rPr lang="en-US" b="1" dirty="0">
                <a:solidFill>
                  <a:srgbClr val="0000FF"/>
                </a:solidFill>
              </a:rPr>
              <a:t>deleted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Only two items of interest are stored in the </a:t>
            </a:r>
            <a:r>
              <a:rPr lang="en-US" b="1" dirty="0">
                <a:solidFill>
                  <a:srgbClr val="0000FF"/>
                </a:solidFill>
              </a:rPr>
              <a:t>directory entry</a:t>
            </a:r>
            <a:r>
              <a:rPr lang="en-US" dirty="0"/>
              <a:t>: filename and </a:t>
            </a:r>
            <a:r>
              <a:rPr lang="en-US" dirty="0" err="1"/>
              <a:t>i</a:t>
            </a:r>
            <a:r>
              <a:rPr lang="en-US" dirty="0"/>
              <a:t>-node number</a:t>
            </a:r>
            <a:endParaRPr lang="en-US" b="1" dirty="0">
              <a:solidFill>
                <a:srgbClr val="0000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800600" y="3276600"/>
            <a:ext cx="1676400" cy="2438400"/>
            <a:chOff x="4800600" y="3276600"/>
            <a:chExt cx="1676400" cy="2438400"/>
          </a:xfrm>
        </p:grpSpPr>
        <p:sp>
          <p:nvSpPr>
            <p:cNvPr id="7" name="Rounded Rectangle 6"/>
            <p:cNvSpPr/>
            <p:nvPr/>
          </p:nvSpPr>
          <p:spPr>
            <a:xfrm>
              <a:off x="4800600" y="3276600"/>
              <a:ext cx="1676400" cy="457200"/>
            </a:xfrm>
            <a:prstGeom prst="roundRect">
              <a:avLst/>
            </a:prstGeom>
            <a:noFill/>
            <a:ln w="28575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5334000" y="3733800"/>
              <a:ext cx="0" cy="19812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328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After Creating Directory </a:t>
            </a:r>
            <a:r>
              <a:rPr lang="en-US" sz="3600" dirty="0" err="1">
                <a:latin typeface="Courier New"/>
                <a:cs typeface="Courier New"/>
              </a:rPr>
              <a:t>testdir</a:t>
            </a:r>
            <a:endParaRPr lang="en-US" sz="3600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5400"/>
            <a:ext cx="6705600" cy="40894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4191000"/>
            <a:ext cx="6934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dirty="0" err="1"/>
              <a:t>i</a:t>
            </a:r>
            <a:r>
              <a:rPr lang="en-US" dirty="0"/>
              <a:t>-node whose number is 2549 has a type field of </a:t>
            </a:r>
            <a:r>
              <a:rPr lang="en-US" b="1" dirty="0">
                <a:solidFill>
                  <a:srgbClr val="0000FF"/>
                </a:solidFill>
              </a:rPr>
              <a:t>directory</a:t>
            </a:r>
            <a:r>
              <a:rPr lang="en-US" dirty="0"/>
              <a:t> and a link count equal to 2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Any </a:t>
            </a:r>
            <a:r>
              <a:rPr lang="en-US" b="1" dirty="0"/>
              <a:t>leaf directory </a:t>
            </a:r>
            <a:r>
              <a:rPr lang="en-US" dirty="0"/>
              <a:t>(a directory that does not contain any other directories) always has a link count of 2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value of 2 comes from the directory entry that names the directory (</a:t>
            </a:r>
            <a:r>
              <a:rPr lang="en-US" dirty="0" err="1"/>
              <a:t>testdir</a:t>
            </a:r>
            <a:r>
              <a:rPr lang="en-US" dirty="0"/>
              <a:t>) and from the entry for dot in that directory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Every subdirectory in a parent directory causes the parent directory’s link count to be increased by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3276600"/>
            <a:ext cx="149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4.15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0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</a:t>
            </a:r>
            <a:r>
              <a:rPr lang="en-US" b="1" dirty="0"/>
              <a:t>Naming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(In Unix), the first step to accessing any resource is being able to </a:t>
            </a:r>
            <a:r>
              <a:rPr lang="en-US" sz="2400" b="1" dirty="0"/>
              <a:t>name it </a:t>
            </a:r>
          </a:p>
          <a:p>
            <a:r>
              <a:rPr lang="en-US" sz="2400" dirty="0"/>
              <a:t>In Unix, virtually everything (files, device, pipe, etc.) that you can think of is </a:t>
            </a:r>
            <a:r>
              <a:rPr lang="en-US" sz="2400" b="1" dirty="0"/>
              <a:t>named</a:t>
            </a:r>
            <a:r>
              <a:rPr lang="en-US" sz="2400" dirty="0"/>
              <a:t> through </a:t>
            </a:r>
            <a:r>
              <a:rPr lang="en-US" sz="2400" b="1" dirty="0"/>
              <a:t>file system </a:t>
            </a:r>
          </a:p>
          <a:p>
            <a:pPr lvl="1"/>
            <a:r>
              <a:rPr lang="en-US" sz="2200" b="1" dirty="0">
                <a:solidFill>
                  <a:srgbClr val="0000FF"/>
                </a:solidFill>
              </a:rPr>
              <a:t>uniformity of naming </a:t>
            </a:r>
            <a:r>
              <a:rPr lang="en-US" sz="2200" dirty="0"/>
              <a:t>eases conceptual model of system, and makes system simpler and more </a:t>
            </a:r>
            <a:r>
              <a:rPr lang="en-US" sz="2200" b="1" dirty="0"/>
              <a:t>modular</a:t>
            </a:r>
          </a:p>
          <a:p>
            <a:r>
              <a:rPr lang="en-US" sz="2400" dirty="0"/>
              <a:t>In Unix, file system provides a </a:t>
            </a:r>
            <a:r>
              <a:rPr lang="en-US" sz="2400" b="1" dirty="0"/>
              <a:t>unified way </a:t>
            </a:r>
            <a:r>
              <a:rPr lang="en-US" sz="2400" dirty="0"/>
              <a:t>to access files on disk, SSD, USB stick, CD-ROM, many other devices, and in fact </a:t>
            </a:r>
            <a:r>
              <a:rPr lang="en-US" sz="2400" u="sng" dirty="0"/>
              <a:t>many other </a:t>
            </a:r>
            <a:r>
              <a:rPr lang="en-US" sz="2400" b="1" u="sng" dirty="0"/>
              <a:t>things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00FF"/>
                </a:solidFill>
              </a:rPr>
              <a:t>all located under the single directory tree</a:t>
            </a:r>
            <a:r>
              <a:rPr lang="en-US" sz="2400" dirty="0"/>
              <a:t> </a:t>
            </a:r>
          </a:p>
          <a:p>
            <a:endParaRPr lang="en-US" sz="2600" b="1" dirty="0"/>
          </a:p>
          <a:p>
            <a:endParaRPr lang="en-US" sz="2600" dirty="0"/>
          </a:p>
          <a:p>
            <a:pPr lvl="1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1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D2A5-0C3C-AC4E-916C-D7EEFFF5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8174D-30D3-CC4C-A69B-9F6F3681F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Create, access (read/write), and delete files</a:t>
            </a:r>
          </a:p>
          <a:p>
            <a:r>
              <a:rPr lang="en-US" dirty="0"/>
              <a:t>Get information about files</a:t>
            </a:r>
          </a:p>
          <a:p>
            <a:r>
              <a:rPr lang="en-US" dirty="0"/>
              <a:t>Make, read, and delete directories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7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Creating files via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en-US" sz="2400" dirty="0"/>
              <a:t> system call</a:t>
            </a:r>
            <a:endParaRPr lang="en-US" dirty="0"/>
          </a:p>
          <a:p>
            <a:pPr marL="0" indent="0">
              <a:buNone/>
            </a:pPr>
            <a:r>
              <a:rPr lang="en-US" sz="2000" b="1" dirty="0" err="1">
                <a:latin typeface="Courier New"/>
                <a:cs typeface="Courier New"/>
              </a:rPr>
              <a:t>int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 err="1">
                <a:latin typeface="Courier New"/>
                <a:cs typeface="Courier New"/>
              </a:rPr>
              <a:t>fd</a:t>
            </a:r>
            <a:r>
              <a:rPr lang="en-US" sz="2000" b="1" dirty="0">
                <a:latin typeface="Courier New"/>
                <a:cs typeface="Courier New"/>
              </a:rPr>
              <a:t> = open("foo",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O_CREAT</a:t>
            </a:r>
            <a:r>
              <a:rPr lang="en-US" sz="2000" b="1" dirty="0">
                <a:latin typeface="Courier New"/>
                <a:cs typeface="Courier New"/>
              </a:rPr>
              <a:t> | </a:t>
            </a:r>
            <a:r>
              <a:rPr lang="en-US" sz="2000" b="1" dirty="0">
                <a:solidFill>
                  <a:srgbClr val="008000"/>
                </a:solidFill>
                <a:latin typeface="Courier New"/>
                <a:cs typeface="Courier New"/>
              </a:rPr>
              <a:t>O_WRONLY</a:t>
            </a:r>
            <a:r>
              <a:rPr lang="en-US" sz="2000" b="1" dirty="0">
                <a:latin typeface="Courier New"/>
                <a:cs typeface="Courier New"/>
              </a:rPr>
              <a:t> | 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O_TRUNC,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              </a:t>
            </a:r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S_IRUSR|S_IWUSR</a:t>
            </a:r>
            <a:r>
              <a:rPr lang="en-US" sz="2000" b="1" dirty="0">
                <a:latin typeface="Courier New"/>
                <a:cs typeface="Courier New"/>
              </a:rPr>
              <a:t>); </a:t>
            </a:r>
          </a:p>
          <a:p>
            <a:pPr lvl="1"/>
            <a:r>
              <a:rPr lang="en-US" sz="2400" dirty="0"/>
              <a:t>create (</a:t>
            </a:r>
            <a:r>
              <a:rPr lang="en-US" sz="2400" b="1" dirty="0">
                <a:solidFill>
                  <a:srgbClr val="0000FF"/>
                </a:solidFill>
                <a:latin typeface="Courier New"/>
                <a:cs typeface="Courier New"/>
              </a:rPr>
              <a:t>O_CREAT</a:t>
            </a:r>
            <a:r>
              <a:rPr lang="en-US" sz="2400" dirty="0"/>
              <a:t>), </a:t>
            </a:r>
            <a:r>
              <a:rPr lang="en-US" sz="2400" b="1" dirty="0"/>
              <a:t>if it does not exist</a:t>
            </a:r>
            <a:r>
              <a:rPr lang="en-US" sz="2400" dirty="0"/>
              <a:t>, write-only (</a:t>
            </a:r>
            <a:r>
              <a:rPr lang="en-US" sz="2400" b="1" dirty="0">
                <a:solidFill>
                  <a:srgbClr val="008000"/>
                </a:solidFill>
                <a:latin typeface="Courier New"/>
                <a:cs typeface="Courier New"/>
              </a:rPr>
              <a:t>O_WRONLY</a:t>
            </a:r>
            <a:r>
              <a:rPr lang="en-US" sz="2400" dirty="0"/>
              <a:t>) file in current working directory</a:t>
            </a:r>
          </a:p>
          <a:p>
            <a:pPr lvl="1"/>
            <a:r>
              <a:rPr lang="en-US" sz="2400" dirty="0"/>
              <a:t>if file already exists, remove any existing content by truncating it to zero-byte file (</a:t>
            </a:r>
            <a:r>
              <a:rPr lang="en-US" sz="2400" b="1" dirty="0">
                <a:solidFill>
                  <a:srgbClr val="FF0000"/>
                </a:solidFill>
                <a:latin typeface="Courier New"/>
                <a:cs typeface="Courier New"/>
              </a:rPr>
              <a:t>O_TRUNC</a:t>
            </a:r>
            <a:r>
              <a:rPr lang="en-US" sz="2400" b="1" dirty="0"/>
              <a:t>)</a:t>
            </a:r>
          </a:p>
          <a:p>
            <a:pPr lvl="1"/>
            <a:r>
              <a:rPr lang="en-US" sz="2400" b="1" dirty="0"/>
              <a:t>permission: </a:t>
            </a:r>
            <a:r>
              <a:rPr lang="en-US" sz="2400" dirty="0"/>
              <a:t>readable/writable by owner (</a:t>
            </a:r>
            <a:r>
              <a:rPr lang="en-US" sz="24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return</a:t>
            </a:r>
            <a:r>
              <a:rPr lang="en-US" sz="2400" b="1" dirty="0"/>
              <a:t> (</a:t>
            </a:r>
            <a:r>
              <a:rPr lang="en-US" sz="2400" b="1" dirty="0">
                <a:solidFill>
                  <a:srgbClr val="0000FF"/>
                </a:solidFill>
              </a:rPr>
              <a:t>per-process</a:t>
            </a:r>
            <a:r>
              <a:rPr lang="en-US" sz="2400" b="1" dirty="0"/>
              <a:t>) file descriptor </a:t>
            </a:r>
            <a:r>
              <a:rPr lang="en-US" sz="2400" dirty="0"/>
              <a:t>(an </a:t>
            </a:r>
            <a:r>
              <a:rPr lang="en-US" sz="2400" b="1" dirty="0">
                <a:solidFill>
                  <a:srgbClr val="0000FF"/>
                </a:solidFill>
              </a:rPr>
              <a:t>integer</a:t>
            </a:r>
            <a:r>
              <a:rPr lang="en-US" sz="2400" dirty="0"/>
              <a:t> representing a </a:t>
            </a:r>
            <a:r>
              <a:rPr lang="en-US" sz="2400" b="1" dirty="0">
                <a:solidFill>
                  <a:srgbClr val="0000FF"/>
                </a:solidFill>
              </a:rPr>
              <a:t>capability</a:t>
            </a:r>
            <a:r>
              <a:rPr lang="en-US" sz="2400" dirty="0"/>
              <a:t> [an </a:t>
            </a:r>
            <a:r>
              <a:rPr lang="en-US" sz="2400" b="1" dirty="0"/>
              <a:t>opaque </a:t>
            </a:r>
            <a:r>
              <a:rPr lang="en-US" sz="2400" b="1" dirty="0">
                <a:solidFill>
                  <a:srgbClr val="0000FF"/>
                </a:solidFill>
              </a:rPr>
              <a:t>handle</a:t>
            </a:r>
            <a:r>
              <a:rPr lang="en-US" sz="2400" dirty="0"/>
              <a:t>] that gives you power to performance certain operations)</a:t>
            </a:r>
          </a:p>
          <a:p>
            <a:pPr lvl="2"/>
            <a:r>
              <a:rPr lang="en-US" sz="2200" dirty="0"/>
              <a:t>as a </a:t>
            </a:r>
            <a:r>
              <a:rPr lang="en-US" sz="2200" b="1" dirty="0"/>
              <a:t>pointer</a:t>
            </a:r>
            <a:r>
              <a:rPr lang="en-US" sz="2200" dirty="0"/>
              <a:t> to an object of type </a:t>
            </a:r>
            <a:r>
              <a:rPr lang="en-US" sz="22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struct file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443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D147-AB14-9845-8EA8-BE2D1D7F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Files in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proc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97106-0916-6443-882F-4BFE1EDAA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82677" y="-738718"/>
            <a:ext cx="2969047" cy="7467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8E3D7-8E0A-EB46-BD73-A7862222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69967" y="1653590"/>
            <a:ext cx="403411" cy="609600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1D2F1E-BE67-354B-9E1C-0172DD888F1F}"/>
              </a:ext>
            </a:extLst>
          </p:cNvPr>
          <p:cNvSpPr/>
          <p:nvPr/>
        </p:nvSpPr>
        <p:spPr>
          <a:xfrm>
            <a:off x="1143000" y="4075916"/>
            <a:ext cx="4191000" cy="2674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EC9D9-54C8-2144-999B-34681C3D35CE}"/>
              </a:ext>
            </a:extLst>
          </p:cNvPr>
          <p:cNvSpPr txBox="1"/>
          <p:nvPr/>
        </p:nvSpPr>
        <p:spPr>
          <a:xfrm>
            <a:off x="4495800" y="57150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file descriptors are managed by OS on a </a:t>
            </a:r>
            <a:r>
              <a:rPr lang="en-US" sz="2400" b="1" dirty="0">
                <a:solidFill>
                  <a:srgbClr val="0000FF"/>
                </a:solidFill>
              </a:rPr>
              <a:t>per-process</a:t>
            </a:r>
            <a:r>
              <a:rPr lang="en-US" sz="2400" dirty="0"/>
              <a:t> basis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0F6DD8-A9CA-634A-B453-2F4A709C6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84050" y="3597214"/>
            <a:ext cx="1908699" cy="4572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8A5794-1EC1-B245-B88F-88B85A457DB5}"/>
              </a:ext>
            </a:extLst>
          </p:cNvPr>
          <p:cNvCxnSpPr/>
          <p:nvPr/>
        </p:nvCxnSpPr>
        <p:spPr>
          <a:xfrm flipH="1">
            <a:off x="1447800" y="4267200"/>
            <a:ext cx="609600" cy="6616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3E9BE91-832C-9140-A3DE-9FD509C2052C}"/>
              </a:ext>
            </a:extLst>
          </p:cNvPr>
          <p:cNvSpPr txBox="1"/>
          <p:nvPr/>
        </p:nvSpPr>
        <p:spPr>
          <a:xfrm>
            <a:off x="1748461" y="6392108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offset</a:t>
            </a:r>
          </a:p>
        </p:txBody>
      </p:sp>
    </p:spTree>
    <p:extLst>
      <p:ext uri="{BB962C8B-B14F-4D97-AF65-F5344CB8AC3E}">
        <p14:creationId xmlns:p14="http://schemas.microsoft.com/office/powerpoint/2010/main" val="372225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Read/Write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prompt&gt; echo hello &gt; foo 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prompt&gt; cat foo</a:t>
            </a:r>
            <a:br>
              <a:rPr lang="en-US" sz="1600" b="1" dirty="0">
                <a:latin typeface="Courier New"/>
                <a:cs typeface="Courier New"/>
              </a:rPr>
            </a:br>
            <a:r>
              <a:rPr lang="en-US" sz="1600" b="1" dirty="0">
                <a:latin typeface="Courier New"/>
                <a:cs typeface="Courier New"/>
              </a:rPr>
              <a:t>hello</a:t>
            </a:r>
            <a:br>
              <a:rPr lang="en-US" sz="1600" b="1" dirty="0">
                <a:latin typeface="Courier New"/>
                <a:cs typeface="Courier New"/>
              </a:rPr>
            </a:br>
            <a:r>
              <a:rPr lang="en-US" sz="1600" b="1" dirty="0">
                <a:latin typeface="Courier New"/>
                <a:cs typeface="Courier New"/>
              </a:rPr>
              <a:t>prompt&gt; </a:t>
            </a:r>
          </a:p>
          <a:p>
            <a:r>
              <a:rPr lang="en-US" sz="2400" dirty="0">
                <a:solidFill>
                  <a:srgbClr val="0000FF"/>
                </a:solidFill>
              </a:rPr>
              <a:t>Trace system calls made </a:t>
            </a:r>
            <a:r>
              <a:rPr lang="en-US" sz="2400" dirty="0"/>
              <a:t>by a running program</a:t>
            </a:r>
          </a:p>
          <a:p>
            <a:pPr lvl="1"/>
            <a:r>
              <a:rPr lang="en-US" sz="2000" b="1" dirty="0" err="1">
                <a:latin typeface="Courier New"/>
                <a:cs typeface="Courier New"/>
              </a:rPr>
              <a:t>strace</a:t>
            </a:r>
            <a:r>
              <a:rPr lang="en-US" sz="2000" dirty="0"/>
              <a:t> on Unix/Linux and </a:t>
            </a:r>
            <a:r>
              <a:rPr lang="en-US" sz="2000" b="1" dirty="0" err="1">
                <a:latin typeface="Courier New"/>
                <a:cs typeface="Courier New"/>
              </a:rPr>
              <a:t>dtruss</a:t>
            </a:r>
            <a:r>
              <a:rPr lang="en-US" sz="2000" dirty="0"/>
              <a:t> on Mac OS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prompt&gt; </a:t>
            </a:r>
            <a:r>
              <a:rPr lang="en-US" sz="1600" b="1" dirty="0" err="1">
                <a:latin typeface="Courier New"/>
                <a:cs typeface="Courier New"/>
              </a:rPr>
              <a:t>strace</a:t>
            </a:r>
            <a:r>
              <a:rPr lang="en-US" sz="1600" b="1" dirty="0">
                <a:latin typeface="Courier New"/>
                <a:cs typeface="Courier New"/>
              </a:rPr>
              <a:t> cat foo</a:t>
            </a:r>
            <a:br>
              <a:rPr lang="en-US" sz="1600" b="1" dirty="0">
                <a:latin typeface="Courier New"/>
                <a:cs typeface="Courier New"/>
              </a:rPr>
            </a:br>
            <a:r>
              <a:rPr lang="en-US" sz="1600" b="1" dirty="0">
                <a:latin typeface="Courier New"/>
                <a:cs typeface="Courier New"/>
              </a:rPr>
              <a:t>...</a:t>
            </a:r>
            <a:br>
              <a:rPr lang="en-US" sz="1600" b="1" dirty="0">
                <a:latin typeface="Courier New"/>
                <a:cs typeface="Courier New"/>
              </a:rPr>
            </a:br>
            <a:r>
              <a:rPr lang="en-US" sz="1600" b="1" dirty="0">
                <a:latin typeface="Courier New"/>
                <a:cs typeface="Courier New"/>
              </a:rPr>
              <a:t>open("foo", O_RDONLY|O_LARGEFILE) = </a:t>
            </a:r>
            <a:r>
              <a:rPr lang="en-US" sz="1600" b="1" dirty="0">
                <a:solidFill>
                  <a:srgbClr val="FF0000"/>
                </a:solidFill>
                <a:latin typeface="Courier New"/>
                <a:cs typeface="Courier New"/>
              </a:rPr>
              <a:t>3</a:t>
            </a:r>
            <a:r>
              <a:rPr lang="en-US" sz="1600" b="1" dirty="0">
                <a:latin typeface="Courier New"/>
                <a:cs typeface="Courier New"/>
              </a:rPr>
              <a:t>  // why 3?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read(3, "hello\n", 4096)          = 6  // why 6?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write(1, "hello\n", 6)            = 6 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hello</a:t>
            </a:r>
            <a:br>
              <a:rPr lang="en-US" sz="1600" b="1" dirty="0">
                <a:latin typeface="Courier New"/>
                <a:cs typeface="Courier New"/>
              </a:rPr>
            </a:br>
            <a:r>
              <a:rPr lang="en-US" sz="1600" b="1" dirty="0">
                <a:latin typeface="Courier New"/>
                <a:cs typeface="Courier New"/>
              </a:rPr>
              <a:t>read(3, "", 4096)                 = 0 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close(3)                          = 0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...</a:t>
            </a:r>
            <a:br>
              <a:rPr lang="en-US" sz="1600" b="1" dirty="0">
                <a:latin typeface="Courier New"/>
                <a:cs typeface="Courier New"/>
              </a:rPr>
            </a:br>
            <a:r>
              <a:rPr lang="en-US" sz="1600" b="1" dirty="0">
                <a:latin typeface="Courier New"/>
                <a:cs typeface="Courier New"/>
              </a:rPr>
              <a:t>prompt&gt; 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5E0BE-EAD6-124B-92C1-6D9763735419}"/>
              </a:ext>
            </a:extLst>
          </p:cNvPr>
          <p:cNvSpPr txBox="1"/>
          <p:nvPr/>
        </p:nvSpPr>
        <p:spPr>
          <a:xfrm>
            <a:off x="3505200" y="5974294"/>
            <a:ext cx="5557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mic Sans MS" panose="030F0902030302020204" pitchFamily="66" charset="0"/>
                <a:cs typeface="Courier New" panose="02070309020205020404" pitchFamily="49" charset="0"/>
              </a:rPr>
              <a:t>For “write,” do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strace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if=foo of=bar</a:t>
            </a:r>
          </a:p>
          <a:p>
            <a:r>
              <a:rPr lang="en-US" sz="2000" dirty="0">
                <a:latin typeface="Comic Sans MS" panose="030F0902030302020204" pitchFamily="66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en-US" sz="2000" dirty="0"/>
              <a:t> - convert and copy a file)</a:t>
            </a:r>
          </a:p>
          <a:p>
            <a:endParaRPr lang="en-US" sz="2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A30585-E3B7-5741-8120-9A351F1A3CF6}"/>
              </a:ext>
            </a:extLst>
          </p:cNvPr>
          <p:cNvGrpSpPr/>
          <p:nvPr/>
        </p:nvGrpSpPr>
        <p:grpSpPr>
          <a:xfrm>
            <a:off x="4114800" y="4267200"/>
            <a:ext cx="3430028" cy="1403866"/>
            <a:chOff x="4114800" y="4267200"/>
            <a:chExt cx="3430028" cy="140386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72BA7B1-882E-044A-AE79-FFBD199CF7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14800" y="4267200"/>
              <a:ext cx="1752600" cy="121920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C3AA1D-0B62-1848-B3A8-ED46626603EC}"/>
                </a:ext>
              </a:extLst>
            </p:cNvPr>
            <p:cNvSpPr txBox="1"/>
            <p:nvPr/>
          </p:nvSpPr>
          <p:spPr>
            <a:xfrm>
              <a:off x="5899826" y="5301734"/>
              <a:ext cx="1645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64-bit offset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62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Non-sequential Read</a:t>
            </a:r>
            <a:r>
              <a:rPr lang="en-US"/>
              <a:t>/Write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Sequential </a:t>
            </a:r>
          </a:p>
          <a:p>
            <a:r>
              <a:rPr lang="en-US" sz="2000" b="1" dirty="0"/>
              <a:t>Random</a:t>
            </a:r>
            <a:r>
              <a:rPr lang="en-US" sz="2000" dirty="0"/>
              <a:t>: read/write to </a:t>
            </a:r>
            <a:r>
              <a:rPr lang="en-US" sz="2000" b="1" dirty="0"/>
              <a:t>a </a:t>
            </a:r>
            <a:r>
              <a:rPr lang="en-US" sz="2000" dirty="0"/>
              <a:t>specific</a:t>
            </a:r>
            <a:r>
              <a:rPr lang="en-US" sz="2000" b="1" dirty="0"/>
              <a:t> offset </a:t>
            </a:r>
            <a:r>
              <a:rPr lang="en-US" sz="2000" dirty="0"/>
              <a:t>within a file</a:t>
            </a:r>
          </a:p>
          <a:p>
            <a:r>
              <a:rPr lang="en-US" sz="2000" dirty="0"/>
              <a:t>Part of the abstraction of an open file is that it has a </a:t>
            </a:r>
            <a:r>
              <a:rPr lang="en-US" sz="2000" b="1" dirty="0">
                <a:solidFill>
                  <a:srgbClr val="0000FF"/>
                </a:solidFill>
              </a:rPr>
              <a:t>current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00FF"/>
                </a:solidFill>
              </a:rPr>
              <a:t>offset</a:t>
            </a:r>
            <a:r>
              <a:rPr lang="en-US" sz="2000" dirty="0"/>
              <a:t>, which is updated in one of two ways </a:t>
            </a:r>
          </a:p>
          <a:p>
            <a:pPr lvl="1"/>
            <a:r>
              <a:rPr lang="en-US" sz="2000" dirty="0"/>
              <a:t>when a read/write of N bytes takes place, N is added to the current offset (each read/write </a:t>
            </a:r>
            <a:r>
              <a:rPr lang="en-US" sz="2000" b="1" dirty="0"/>
              <a:t>implicitly</a:t>
            </a:r>
            <a:r>
              <a:rPr lang="en-US" sz="2000" i="1" dirty="0"/>
              <a:t> </a:t>
            </a:r>
            <a:r>
              <a:rPr lang="en-US" sz="2000" dirty="0"/>
              <a:t>updates offset)</a:t>
            </a:r>
          </a:p>
          <a:p>
            <a:pPr lvl="1"/>
            <a:r>
              <a:rPr lang="en-US" sz="2000" b="1" dirty="0"/>
              <a:t>explicitly</a:t>
            </a:r>
            <a:r>
              <a:rPr lang="en-US" sz="2000" i="1" dirty="0"/>
              <a:t> </a:t>
            </a:r>
            <a:r>
              <a:rPr lang="en-US" sz="2000" dirty="0"/>
              <a:t>with </a:t>
            </a:r>
            <a:r>
              <a:rPr lang="en-US" sz="2000" b="1" dirty="0" err="1">
                <a:latin typeface="Courier New"/>
                <a:cs typeface="Courier New"/>
              </a:rPr>
              <a:t>lseek</a:t>
            </a:r>
            <a:r>
              <a:rPr lang="en-US" sz="2000" dirty="0"/>
              <a:t> </a:t>
            </a:r>
            <a:endParaRPr lang="en-US" sz="2400" dirty="0"/>
          </a:p>
          <a:p>
            <a:pPr marL="0" indent="0">
              <a:buNone/>
            </a:pPr>
            <a:r>
              <a:rPr lang="en-US" sz="2000" b="1" dirty="0">
                <a:latin typeface="Courier New"/>
                <a:cs typeface="Courier New"/>
              </a:rPr>
              <a:t>  </a:t>
            </a:r>
            <a:r>
              <a:rPr lang="en-US" sz="2000" b="1" dirty="0" err="1">
                <a:latin typeface="Courier New"/>
                <a:cs typeface="Courier New"/>
              </a:rPr>
              <a:t>off_t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 err="1">
                <a:latin typeface="Courier New"/>
                <a:cs typeface="Courier New"/>
              </a:rPr>
              <a:t>lseek</a:t>
            </a:r>
            <a:r>
              <a:rPr lang="en-US" sz="2000" b="1" dirty="0">
                <a:latin typeface="Courier New"/>
                <a:cs typeface="Courier New"/>
              </a:rPr>
              <a:t>(</a:t>
            </a:r>
            <a:r>
              <a:rPr lang="en-US" sz="2000" b="1" dirty="0" err="1">
                <a:latin typeface="Courier New"/>
                <a:cs typeface="Courier New"/>
              </a:rPr>
              <a:t>int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 err="1">
                <a:latin typeface="Courier New"/>
                <a:cs typeface="Courier New"/>
              </a:rPr>
              <a:t>fildes</a:t>
            </a:r>
            <a:r>
              <a:rPr lang="en-US" sz="2000" b="1" dirty="0">
                <a:latin typeface="Courier New"/>
                <a:cs typeface="Courier New"/>
              </a:rPr>
              <a:t>, </a:t>
            </a:r>
            <a:r>
              <a:rPr lang="en-US" sz="2000" b="1" dirty="0" err="1">
                <a:latin typeface="Courier New"/>
                <a:cs typeface="Courier New"/>
              </a:rPr>
              <a:t>off_t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offset</a:t>
            </a:r>
            <a:r>
              <a:rPr lang="en-US" sz="2000" b="1" dirty="0">
                <a:latin typeface="Courier New"/>
                <a:cs typeface="Courier New"/>
              </a:rPr>
              <a:t>, </a:t>
            </a:r>
            <a:r>
              <a:rPr lang="en-US" sz="2000" b="1" dirty="0" err="1">
                <a:latin typeface="Courier New"/>
                <a:cs typeface="Courier New"/>
              </a:rPr>
              <a:t>int</a:t>
            </a:r>
            <a:r>
              <a:rPr lang="en-US" sz="2000" b="1" dirty="0">
                <a:latin typeface="Courier New"/>
                <a:cs typeface="Courier New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Courier New"/>
                <a:cs typeface="Courier New"/>
              </a:rPr>
              <a:t>whence</a:t>
            </a:r>
            <a:r>
              <a:rPr lang="en-US" sz="2000" b="1" dirty="0">
                <a:latin typeface="Courier New"/>
                <a:cs typeface="Courier New"/>
              </a:rPr>
              <a:t>);</a:t>
            </a:r>
          </a:p>
          <a:p>
            <a:pPr lvl="1"/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en-US" sz="1600" b="1" dirty="0">
                <a:latin typeface="Comic Sans MS" panose="030F0902030302020204" pitchFamily="66" charset="0"/>
                <a:cs typeface="Courier New"/>
              </a:rPr>
              <a:t> </a:t>
            </a:r>
            <a:r>
              <a:rPr lang="en-US" sz="1600" dirty="0"/>
              <a:t>positions </a:t>
            </a:r>
            <a:r>
              <a:rPr lang="en-US" sz="1600" b="1" dirty="0"/>
              <a:t>file offset </a:t>
            </a:r>
            <a:r>
              <a:rPr lang="en-US" sz="1600" dirty="0"/>
              <a:t>to a particular location within the file </a:t>
            </a:r>
          </a:p>
          <a:p>
            <a:pPr lvl="1"/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whence</a:t>
            </a:r>
            <a:r>
              <a:rPr lang="en-US" sz="1600" b="1" dirty="0">
                <a:latin typeface="Comic Sans MS" panose="030F0902030302020204" pitchFamily="66" charset="0"/>
                <a:cs typeface="Courier New"/>
              </a:rPr>
              <a:t> </a:t>
            </a:r>
            <a:r>
              <a:rPr lang="en-US" sz="1600" dirty="0"/>
              <a:t>determines exactly how seek is performed </a:t>
            </a:r>
          </a:p>
          <a:p>
            <a:pPr lvl="1"/>
            <a:endParaRPr lang="en-US" sz="1600" b="1" dirty="0">
              <a:latin typeface="Comic Sans MS" panose="030F0902030302020204" pitchFamily="66" charset="0"/>
              <a:cs typeface="Courier New"/>
            </a:endParaRP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OS tracks a “current” offset, which determines where the next read or write will begin reading from or writing to within the file </a:t>
            </a:r>
            <a:endParaRPr lang="en-US" sz="2000" b="1" dirty="0">
              <a:latin typeface="Courier New"/>
              <a:cs typeface="Courier Ne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67703-9A99-814D-BEA0-6866B831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953000"/>
            <a:ext cx="634746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256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30070</TotalTime>
  <Words>2259</Words>
  <Application>Microsoft Macintosh PowerPoint</Application>
  <PresentationFormat>On-screen Show (4:3)</PresentationFormat>
  <Paragraphs>260</Paragraphs>
  <Slides>38</Slides>
  <Notes>1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ＭＳ Ｐゴシック</vt:lpstr>
      <vt:lpstr>Arial</vt:lpstr>
      <vt:lpstr>Calibri</vt:lpstr>
      <vt:lpstr>Comic Sans MS</vt:lpstr>
      <vt:lpstr>Courier New</vt:lpstr>
      <vt:lpstr>Times</vt:lpstr>
      <vt:lpstr>Wingdings</vt:lpstr>
      <vt:lpstr>Default Design</vt:lpstr>
      <vt:lpstr>Chapter 39 File and Directory</vt:lpstr>
      <vt:lpstr>OS Abstractions</vt:lpstr>
      <vt:lpstr>Abstractions of Storage</vt:lpstr>
      <vt:lpstr>The Importance of Naming </vt:lpstr>
      <vt:lpstr>File System Interface</vt:lpstr>
      <vt:lpstr>Create Files</vt:lpstr>
      <vt:lpstr>Open Files in struct proc</vt:lpstr>
      <vt:lpstr>Read/Write Files</vt:lpstr>
      <vt:lpstr>Non-sequential Read/Write</vt:lpstr>
      <vt:lpstr>PowerPoint Presentation</vt:lpstr>
      <vt:lpstr>Open File Table</vt:lpstr>
      <vt:lpstr>File Table Entry and Offset</vt:lpstr>
      <vt:lpstr>Share File Table Entries</vt:lpstr>
      <vt:lpstr>Write Immediately</vt:lpstr>
      <vt:lpstr>Rename Files</vt:lpstr>
      <vt:lpstr>Get Info about Files</vt:lpstr>
      <vt:lpstr>Get Info about Files</vt:lpstr>
      <vt:lpstr>Remove Files</vt:lpstr>
      <vt:lpstr>Make/Read/Delete  Directories</vt:lpstr>
      <vt:lpstr>Hard Links</vt:lpstr>
      <vt:lpstr>Hard Link</vt:lpstr>
      <vt:lpstr>Hard Link</vt:lpstr>
      <vt:lpstr>Symbolic (Soft) Links</vt:lpstr>
      <vt:lpstr>Symbolic (Soft) Links</vt:lpstr>
      <vt:lpstr>File Sharing via Links</vt:lpstr>
      <vt:lpstr>Types of Links</vt:lpstr>
      <vt:lpstr>Hard Links</vt:lpstr>
      <vt:lpstr>PowerPoint Presentation</vt:lpstr>
      <vt:lpstr>Hard Links</vt:lpstr>
      <vt:lpstr>PowerPoint Presentation</vt:lpstr>
      <vt:lpstr>PowerPoint Presentation</vt:lpstr>
      <vt:lpstr>PowerPoint Presentation</vt:lpstr>
      <vt:lpstr>Pros &amp; Cons of Symbolic Links</vt:lpstr>
      <vt:lpstr>Unix File and inode</vt:lpstr>
      <vt:lpstr>PowerPoint Presentation</vt:lpstr>
      <vt:lpstr>Disk Drive, Partitions, File System</vt:lpstr>
      <vt:lpstr>i-Node and Data Blocks</vt:lpstr>
      <vt:lpstr>After Creating Directory testdir</vt:lpstr>
    </vt:vector>
  </TitlesOfParts>
  <Company>UD CIS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System Overview</dc:title>
  <dc:creator>CHien-Chung Shen</dc:creator>
  <cp:lastModifiedBy>Microsoft Office User</cp:lastModifiedBy>
  <cp:revision>262</cp:revision>
  <cp:lastPrinted>2012-08-31T14:00:57Z</cp:lastPrinted>
  <dcterms:created xsi:type="dcterms:W3CDTF">2012-06-22T13:42:06Z</dcterms:created>
  <dcterms:modified xsi:type="dcterms:W3CDTF">2018-12-05T16:22:13Z</dcterms:modified>
</cp:coreProperties>
</file>